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115" d="100"/>
          <a:sy n="115" d="100"/>
        </p:scale>
        <p:origin x="396" y="102"/>
      </p:cViewPr>
      <p:guideLst/>
    </p:cSldViewPr>
  </p:slideViewPr>
  <p:notesTextViewPr>
    <p:cViewPr>
      <p:scale>
        <a:sx n="1" d="1"/>
        <a:sy n="1" d="1"/>
      </p:scale>
      <p:origin x="0" y="0"/>
    </p:cViewPr>
  </p:notesTextViewPr>
  <p:sorterViewPr>
    <p:cViewPr>
      <p:scale>
        <a:sx n="150" d="100"/>
        <a:sy n="150" d="100"/>
      </p:scale>
      <p:origin x="0" y="-24012"/>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8" Type="http://schemas.openxmlformats.org/officeDocument/2006/relationships/tableStyles" Target="tableStyles.xml"/><Relationship Id="rId37" Type="http://schemas.openxmlformats.org/officeDocument/2006/relationships/viewProps" Target="viewProps.xml"/><Relationship Id="rId36" Type="http://schemas.openxmlformats.org/officeDocument/2006/relationships/presProps" Target="presProps.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易错点#df=57229639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对植物组织培养的条件掌握不牢</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5d98401f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植物细胞的全能性</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f6d7a2c9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植物组织培养的过程</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8736eb22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题型3 植物体细胞杂交的过程</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57229639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对植物组织培养的条件掌握不牢</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f0a44a6bbba7ab66dfaadd#tid=68f87e517025800008f08e74#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选择性必修3</a:t>
            </a:r>
            <a:endParaRPr lang="en-US" sz="2400" dirty="0"/>
          </a:p>
        </p:txBody>
      </p:sp>
      <p:sp>
        <p:nvSpPr>
          <p:cNvPr id="4" name="MasterShapeName"/>
          <p:cNvSpPr/>
          <p:nvPr/>
        </p:nvSpPr>
        <p:spPr>
          <a:xfrm>
            <a:off x="8010144" y="47914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生物技术与工程  SJ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5" Type="http://schemas.openxmlformats.org/officeDocument/2006/relationships/notesSlide" Target="../notesSlides/notesSlide10.xml"/><Relationship Id="rId4" Type="http://schemas.openxmlformats.org/officeDocument/2006/relationships/slideLayout" Target="../slideLayouts/slideLayout15.xml"/><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5.xml"/><Relationship Id="rId1" Type="http://schemas.openxmlformats.org/officeDocument/2006/relationships/image" Target="../media/image16.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16.xml"/><Relationship Id="rId2" Type="http://schemas.openxmlformats.org/officeDocument/2006/relationships/image" Target="../media/image18.png"/><Relationship Id="rId1" Type="http://schemas.openxmlformats.org/officeDocument/2006/relationships/image" Target="../media/image17.jpe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6.xml"/><Relationship Id="rId1" Type="http://schemas.openxmlformats.org/officeDocument/2006/relationships/image" Target="../media/image19.png"/></Relationships>
</file>

<file path=ppt/slides/_rels/slide15.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16.xml"/><Relationship Id="rId2" Type="http://schemas.openxmlformats.org/officeDocument/2006/relationships/image" Target="../media/image21.png"/><Relationship Id="rId1" Type="http://schemas.openxmlformats.org/officeDocument/2006/relationships/image" Target="../media/image20.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6.xml"/><Relationship Id="rId1" Type="http://schemas.openxmlformats.org/officeDocument/2006/relationships/image" Target="../media/image22.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6.xml"/><Relationship Id="rId1" Type="http://schemas.openxmlformats.org/officeDocument/2006/relationships/image" Target="../media/image23.jpeg"/></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16.xml"/><Relationship Id="rId2" Type="http://schemas.openxmlformats.org/officeDocument/2006/relationships/image" Target="../media/image25.png"/><Relationship Id="rId1" Type="http://schemas.openxmlformats.org/officeDocument/2006/relationships/image" Target="../media/image24.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9.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4" Type="http://schemas.openxmlformats.org/officeDocument/2006/relationships/notesSlide" Target="../notesSlides/notesSlide22.xml"/><Relationship Id="rId3" Type="http://schemas.openxmlformats.org/officeDocument/2006/relationships/slideLayout" Target="../slideLayouts/slideLayout17.xml"/><Relationship Id="rId2" Type="http://schemas.openxmlformats.org/officeDocument/2006/relationships/image" Target="../media/image27.png"/><Relationship Id="rId1" Type="http://schemas.openxmlformats.org/officeDocument/2006/relationships/image" Target="../media/image26.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7.xml"/><Relationship Id="rId1" Type="http://schemas.openxmlformats.org/officeDocument/2006/relationships/image" Target="../media/image28.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7.xml"/><Relationship Id="rId1" Type="http://schemas.openxmlformats.org/officeDocument/2006/relationships/image" Target="../media/image29.jpe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4.xml"/><Relationship Id="rId1" Type="http://schemas.openxmlformats.org/officeDocument/2006/relationships/image" Target="../media/image9.png"/></Relationships>
</file>

<file path=ppt/slides/_rels/slide26.xml.rels><?xml version="1.0" encoding="UTF-8" standalone="yes"?>
<Relationships xmlns="http://schemas.openxmlformats.org/package/2006/relationships"><Relationship Id="rId7" Type="http://schemas.openxmlformats.org/officeDocument/2006/relationships/notesSlide" Target="../notesSlides/notesSlide26.xml"/><Relationship Id="rId6" Type="http://schemas.openxmlformats.org/officeDocument/2006/relationships/slideLayout" Target="../slideLayouts/slideLayout10.xml"/><Relationship Id="rId5" Type="http://schemas.openxmlformats.org/officeDocument/2006/relationships/image" Target="../media/image34.jpeg"/><Relationship Id="rId4" Type="http://schemas.openxmlformats.org/officeDocument/2006/relationships/image" Target="../media/image33.jpeg"/><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image" Target="../media/image30.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0.xml"/><Relationship Id="rId1" Type="http://schemas.openxmlformats.org/officeDocument/2006/relationships/image" Target="../media/image35.png"/></Relationships>
</file>

<file path=ppt/slides/_rels/slide28.xml.rels><?xml version="1.0" encoding="UTF-8" standalone="yes"?>
<Relationships xmlns="http://schemas.openxmlformats.org/package/2006/relationships"><Relationship Id="rId5" Type="http://schemas.openxmlformats.org/officeDocument/2006/relationships/notesSlide" Target="../notesSlides/notesSlide28.xml"/><Relationship Id="rId4" Type="http://schemas.openxmlformats.org/officeDocument/2006/relationships/slideLayout" Target="../slideLayouts/slideLayout10.xml"/><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image" Target="../media/image36.png"/></Relationships>
</file>

<file path=ppt/slides/_rels/slide29.xml.rels><?xml version="1.0" encoding="UTF-8" standalone="yes"?>
<Relationships xmlns="http://schemas.openxmlformats.org/package/2006/relationships"><Relationship Id="rId4" Type="http://schemas.openxmlformats.org/officeDocument/2006/relationships/notesSlide" Target="../notesSlides/notesSlide29.xml"/><Relationship Id="rId3" Type="http://schemas.openxmlformats.org/officeDocument/2006/relationships/slideLayout" Target="../slideLayouts/slideLayout10.xml"/><Relationship Id="rId2" Type="http://schemas.openxmlformats.org/officeDocument/2006/relationships/image" Target="../media/image40.png"/><Relationship Id="rId1" Type="http://schemas.openxmlformats.org/officeDocument/2006/relationships/image" Target="../media/image39.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4" Type="http://schemas.openxmlformats.org/officeDocument/2006/relationships/notesSlide" Target="../notesSlides/notesSlide30.xml"/><Relationship Id="rId3" Type="http://schemas.openxmlformats.org/officeDocument/2006/relationships/slideLayout" Target="../slideLayouts/slideLayout10.xml"/><Relationship Id="rId2" Type="http://schemas.openxmlformats.org/officeDocument/2006/relationships/image" Target="../media/image42.png"/><Relationship Id="rId1" Type="http://schemas.openxmlformats.org/officeDocument/2006/relationships/image" Target="../media/image41.png"/></Relationships>
</file>

<file path=ppt/slides/_rels/slide31.xml.rels><?xml version="1.0" encoding="UTF-8" standalone="yes"?>
<Relationships xmlns="http://schemas.openxmlformats.org/package/2006/relationships"><Relationship Id="rId5" Type="http://schemas.openxmlformats.org/officeDocument/2006/relationships/notesSlide" Target="../notesSlides/notesSlide31.xml"/><Relationship Id="rId4" Type="http://schemas.openxmlformats.org/officeDocument/2006/relationships/slideLayout" Target="../slideLayouts/slideLayout10.xml"/><Relationship Id="rId3" Type="http://schemas.openxmlformats.org/officeDocument/2006/relationships/image" Target="../media/image45.jpeg"/><Relationship Id="rId2" Type="http://schemas.openxmlformats.org/officeDocument/2006/relationships/image" Target="../media/image44.png"/><Relationship Id="rId1" Type="http://schemas.openxmlformats.org/officeDocument/2006/relationships/image" Target="../media/image43.pn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10.xml"/><Relationship Id="rId1" Type="http://schemas.openxmlformats.org/officeDocument/2006/relationships/image" Target="../media/image46.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4.xml"/><Relationship Id="rId1"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5.xml"/><Relationship Id="rId1" Type="http://schemas.openxmlformats.org/officeDocument/2006/relationships/image" Target="../media/image11.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5.xml"/><Relationship Id="rId1" Type="http://schemas.openxmlformats.org/officeDocument/2006/relationships/image" Target="../media/image12.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1_1#441e43bb7?pid=f6d7a2c95&amp;color=0,0,0&amp;vtp=1&amp;bt=1&amp;bbb=1&amp;hb=1"/>
              <p:cNvSpPr/>
              <p:nvPr/>
            </p:nvSpPr>
            <p:spPr>
              <a:xfrm>
                <a:off x="722376" y="972000"/>
                <a:ext cx="10753344" cy="1230503"/>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[吉林长春东北师大附中2025高二期中]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东云系多肉植物的繁殖率和叶插率都较低。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研究人员以东云系多肉植物品种</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HBG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和阿姆斯特壮为实验材料进行植物组织培养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，探究外植体选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取部位对东云系多肉植物污染率和成活率的影响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，实验结果如表。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1_1#441e43bb7?pid=f6d7a2c95&amp;color=0,0,0&amp;vtp=1&amp;bt=1&amp;bbb=1&amp;hb=1"/>
              <p:cNvSpPr>
                <a:spLocks noRot="1" noChangeAspect="1" noMove="1" noResize="1" noEditPoints="1" noAdjustHandles="1" noChangeArrowheads="1" noChangeShapeType="1" noTextEdit="1"/>
              </p:cNvSpPr>
              <p:nvPr/>
            </p:nvSpPr>
            <p:spPr>
              <a:xfrm>
                <a:off x="722376" y="972000"/>
                <a:ext cx="10753344" cy="1230503"/>
              </a:xfrm>
              <a:prstGeom prst="rect">
                <a:avLst/>
              </a:prstGeom>
              <a:blipFill rotWithShape="1">
                <a:blip r:embed="rId1"/>
                <a:stretch>
                  <a:fillRect l="-4" t="-37" r="-1175" b="-3173"/>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11" name="QC_5_BD.11_2#441e43bb7?colgroup=4,17,17&amp;pid=f6d7a2c95&amp;color=0,0,0&amp;vtp=1&amp;bbb=1"/>
              <p:cNvGraphicFramePr>
                <a:graphicFrameLocks noGrp="1"/>
              </p:cNvGraphicFramePr>
              <p:nvPr/>
            </p:nvGraphicFramePr>
            <p:xfrm>
              <a:off x="722376" y="2326328"/>
              <a:ext cx="10689336" cy="2201545"/>
            </p:xfrm>
            <a:graphic>
              <a:graphicData uri="http://schemas.openxmlformats.org/drawingml/2006/table">
                <a:tbl>
                  <a:tblPr/>
                  <a:tblGrid>
                    <a:gridCol w="1289304"/>
                    <a:gridCol w="2350008"/>
                    <a:gridCol w="2350008"/>
                    <a:gridCol w="2350008"/>
                    <a:gridCol w="2350008"/>
                  </a:tblGrid>
                  <a:tr h="0">
                    <a:tc rowSpan="2">
                      <a:txBody>
                        <a:bodyPr/>
                        <a:lstStyle/>
                        <a:p>
                          <a:pPr algn="ctr" latinLnBrk="1" hangingPunct="0">
                            <a:lnSpc>
                              <a:spcPts val="33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部位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33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污染率/%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gridSpan="2">
                      <a:txBody>
                        <a:bodyPr/>
                        <a:lstStyle/>
                        <a:p>
                          <a:pPr algn="ctr" latinLnBrk="1" hangingPunct="0">
                            <a:lnSpc>
                              <a:spcPts val="33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成活率/%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r>
                  <a:tr h="441706">
                    <a:tc vMerge="1">
                      <a:tcPr/>
                    </a:tc>
                    <a:tc>
                      <a:txBody>
                        <a:bodyPr/>
                        <a:lstStyle/>
                        <a:p>
                          <a:pPr algn="ctr" latinLnBrk="1" hangingPunct="0">
                            <a:lnSpc>
                              <a:spcPts val="3100"/>
                            </a:lnSpc>
                          </a:pPr>
                          <a14:m>
                            <m:oMath xmlns:m="http://schemas.openxmlformats.org/officeDocument/2006/math">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HBG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阿姆斯特壮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14:m>
                            <m:oMath xmlns:m="http://schemas.openxmlformats.org/officeDocument/2006/math">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HBG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阿姆斯特壮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46913">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叶片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56.67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70.00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26.67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16.67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46913">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嫩芽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23.33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46.46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53.33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46913">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花芽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16.67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13.33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56.67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60.00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11" name="QC_5_BD.11_2#441e43bb7?colgroup=4,17,17&amp;pid=f6d7a2c95&amp;color=0,0,0&amp;vtp=1&amp;bbb=1"/>
              <p:cNvGraphicFramePr>
                <a:graphicFrameLocks noGrp="1"/>
              </p:cNvGraphicFramePr>
              <p:nvPr/>
            </p:nvGraphicFramePr>
            <p:xfrm>
              <a:off x="722376" y="2326328"/>
              <a:ext cx="10689336" cy="2201545"/>
            </p:xfrm>
            <a:graphic>
              <a:graphicData uri="http://schemas.openxmlformats.org/drawingml/2006/table">
                <a:tbl>
                  <a:tblPr/>
                  <a:tblGrid>
                    <a:gridCol w="1289304"/>
                    <a:gridCol w="2350008"/>
                    <a:gridCol w="2350008"/>
                    <a:gridCol w="2350008"/>
                    <a:gridCol w="2350008"/>
                  </a:tblGrid>
                  <a:tr h="0">
                    <a:tc rowSpan="2">
                      <a:txBody>
                        <a:bodyPr/>
                        <a:lstStyle/>
                        <a:p>
                          <a:pPr algn="ctr" latinLnBrk="1" hangingPunct="0">
                            <a:lnSpc>
                              <a:spcPts val="33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部位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33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污染率/%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gridSpan="2">
                      <a:txBody>
                        <a:bodyPr/>
                        <a:lstStyle/>
                        <a:p>
                          <a:pPr algn="ctr" latinLnBrk="1" hangingPunct="0">
                            <a:lnSpc>
                              <a:spcPts val="33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成活率/%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r>
                  <a:tr h="441960">
                    <a:tc vMerge="1">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阿姆斯特壮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阿姆斯特壮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46913">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叶片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56.67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70.00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26.67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16.67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46913">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嫩芽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23.33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46.46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53.33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46913">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花芽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16.67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13.33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56.67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60.00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p:sp>
        <p:nvSpPr>
          <p:cNvPr id="4" name="QC_5_AN.12_1#441e43bb7.bracket?pid=f6d7a2c95&amp;color=0,0,0&amp;vpa=4&amp;vtp=1&amp;bbb=1"/>
          <p:cNvSpPr/>
          <p:nvPr/>
        </p:nvSpPr>
        <p:spPr>
          <a:xfrm>
            <a:off x="10320401" y="1822646"/>
            <a:ext cx="749300" cy="370459"/>
          </a:xfrm>
          <a:prstGeom prst="rect">
            <a:avLst/>
          </a:prstGeom>
          <a:noFill/>
        </p:spPr>
        <p:txBody>
          <a:bodyPr wrap="none" lIns="0" tIns="0" rIns="0" bIns="0" rtlCol="0" anchor="t"/>
          <a:lstStyle/>
          <a:p>
            <a:pPr algn="ctr" latinLnBrk="1">
              <a:lnSpc>
                <a:spcPts val="32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ABD</a:t>
            </a:r>
            <a:endParaRPr lang="en-US" altLang="zh-CN" sz="2000" dirty="0"/>
          </a:p>
        </p:txBody>
      </p:sp>
      <mc:AlternateContent xmlns:mc="http://schemas.openxmlformats.org/markup-compatibility/2006">
        <mc:Choice xmlns:a14="http://schemas.microsoft.com/office/drawing/2010/main" Requires="a14">
          <p:sp>
            <p:nvSpPr>
              <p:cNvPr id="5" name="QC_5_BD.11_3#441e43bb7.choices?pid=f6d7a2c95&amp;color=0,0,0&amp;vtp=1&amp;bbb=1"/>
              <p:cNvSpPr/>
              <p:nvPr/>
            </p:nvSpPr>
            <p:spPr>
              <a:xfrm>
                <a:off x="722376" y="4621599"/>
                <a:ext cx="10753344" cy="1675384"/>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A.实验所用叶片、嫩芽和花芽经过灭菌后才能进行培养</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HBG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叶片诱导形成愈伤组织需要用液体培养基</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.东云系多肉植物可能因为叶片污染率高导致叶插成活率低</a:t>
                </a:r>
                <a:endParaRPr lang="en-US" altLang="zh-CN" sz="2000" dirty="0"/>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.由表可知东云系多肉植物进行植物组织培养时优选部位为叶片</a:t>
                </a:r>
                <a:endParaRPr lang="en-US" altLang="zh-CN" sz="2000" dirty="0"/>
              </a:p>
            </p:txBody>
          </p:sp>
        </mc:Choice>
        <mc:Fallback>
          <p:sp>
            <p:nvSpPr>
              <p:cNvPr id="5" name="QC_5_BD.11_3#441e43bb7.choices?pid=f6d7a2c95&amp;color=0,0,0&amp;vtp=1&amp;bbb=1"/>
              <p:cNvSpPr>
                <a:spLocks noRot="1" noChangeAspect="1" noMove="1" noResize="1" noEditPoints="1" noAdjustHandles="1" noChangeArrowheads="1" noChangeShapeType="1" noTextEdit="1"/>
              </p:cNvSpPr>
              <p:nvPr/>
            </p:nvSpPr>
            <p:spPr>
              <a:xfrm>
                <a:off x="722376" y="4621599"/>
                <a:ext cx="10753344" cy="1675384"/>
              </a:xfrm>
              <a:prstGeom prst="rect">
                <a:avLst/>
              </a:prstGeom>
              <a:blipFill rotWithShape="1">
                <a:blip r:embed="rId3"/>
                <a:stretch>
                  <a:fillRect l="-4" t="-4" b="-233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13_1#441e43bb7?vop=1&amp;pid=f6d7a2c95&amp;color=0,0,0&amp;mp=1&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p:txBody>
      </p:sp>
      <p:pic>
        <p:nvPicPr>
          <p:cNvPr id="3" name="QC_5_EX.13_2#441e43bb7?vop=1&amp;pid=f6d7a2c95&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621024" y="1513528"/>
            <a:ext cx="4946904" cy="456285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4_1#441e43bb7?vop=1&amp;pid=f6d7a2c95&amp;color=0,0,0&amp;vtp=1&amp;bt=1&amp;bbb=1&amp;hb=1"/>
          <p:cNvSpPr/>
          <p:nvPr/>
        </p:nvSpPr>
        <p:spPr>
          <a:xfrm>
            <a:off x="722376" y="97200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实验所用叶片、嫩芽和花芽等外植体需要经过消毒后才能进行培养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，灭菌采取强烈的理化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方法会损伤外植体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，A错误；诱导形成愈伤组织通常使用固体培养基，B错误。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5_1#a5b7e33df?pid=8736eb22d&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[广西柳州2025高二期末]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华中农业大学柑橘团队用甜橙与枳进行体细胞杂交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，培养出抗黄龙病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且对嫁接接穗具有亲和力的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“华柑2号”新品种，培育流程如图所示。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6_1#a5b7e33df.bracket?pid=8736eb22d&amp;color=0,0,0&amp;vpa=5&amp;vtp=1"/>
          <p:cNvSpPr/>
          <p:nvPr/>
        </p:nvSpPr>
        <p:spPr>
          <a:xfrm>
            <a:off x="10710926" y="14101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5_BD.15_2#a5b7e33df?pid=8736eb22d&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551176" y="1951678"/>
            <a:ext cx="7095744" cy="187452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15_3#a5b7e33df.choices?pid=8736eb22d&amp;color=0,0,0&amp;vtp=1&amp;bbb=1"/>
              <p:cNvSpPr/>
              <p:nvPr/>
            </p:nvSpPr>
            <p:spPr>
              <a:xfrm>
                <a:off x="722376" y="3958278"/>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A.过程①使用纤维素酶和果胶酶处理后，将原生质体放入蒸馏水中备用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.过程②获得杂种细胞，利用了植物细胞全能性和细胞膜具有一定的流动性的原理</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.过程②常采用电融合法、离心法、</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PEG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融合法等物理法诱导原生质体A、B融合</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.过程③筛选新品种时需对杂种植物进行嫁接接穗并接种黄龙病病原体</a:t>
                </a:r>
                <a:endParaRPr lang="en-US" altLang="zh-CN" sz="2000" dirty="0"/>
              </a:p>
            </p:txBody>
          </p:sp>
        </mc:Choice>
        <mc:Fallback>
          <p:sp>
            <p:nvSpPr>
              <p:cNvPr id="5" name="QC_5_BD.15_3#a5b7e33df.choices?pid=8736eb22d&amp;color=0,0,0&amp;vtp=1&amp;bbb=1"/>
              <p:cNvSpPr>
                <a:spLocks noRot="1" noChangeAspect="1" noMove="1" noResize="1" noEditPoints="1" noAdjustHandles="1" noChangeArrowheads="1" noChangeShapeType="1" noTextEdit="1"/>
              </p:cNvSpPr>
              <p:nvPr/>
            </p:nvSpPr>
            <p:spPr>
              <a:xfrm>
                <a:off x="722376" y="3958278"/>
                <a:ext cx="10753344" cy="1796034"/>
              </a:xfrm>
              <a:prstGeom prst="rect">
                <a:avLst/>
              </a:prstGeom>
              <a:blipFill rotWithShape="1">
                <a:blip r:embed="rId2"/>
                <a:stretch>
                  <a:fillRect l="-4" t="-18" b="-251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7_1#a5b7e33df?vop=1&amp;pid=8736eb22d&amp;color=0,0,0&amp;vtp=1&amp;bt=1&amp;bbb=1&amp;hb=1"/>
              <p:cNvSpPr/>
              <p:nvPr/>
            </p:nvSpPr>
            <p:spPr>
              <a:xfrm>
                <a:off x="722376" y="972000"/>
                <a:ext cx="10753344" cy="17960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过程①用纤维素酶和果胶酶去除细胞壁获得的原生质体应放在等渗溶液中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，放在蒸馏水中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会使原生质体吸水涨破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，A错误；过程②是原生质体融合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，利用了细胞膜具有一定的流动性的原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，但不能体现植物细胞的全能性，B错误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PEG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融合法属于化学法，C错误；过程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③筛选抗黄龙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病且对嫁接接穗有亲和力的品种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，需对杂种植物进行嫁接接穗并接种黄龙病病原体，D正确。</a:t>
                </a:r>
                <a:endParaRPr lang="en-US" altLang="zh-CN" sz="2200" dirty="0"/>
              </a:p>
            </p:txBody>
          </p:sp>
        </mc:Choice>
        <mc:Fallback>
          <p:sp>
            <p:nvSpPr>
              <p:cNvPr id="2" name="QC_5_AS.17_1#a5b7e33df?vop=1&amp;pid=8736eb22d&amp;color=0,0,0&amp;vtp=1&amp;bt=1&amp;bbb=1&amp;hb=1"/>
              <p:cNvSpPr>
                <a:spLocks noRot="1" noChangeAspect="1" noMove="1" noResize="1" noEditPoints="1" noAdjustHandles="1" noChangeArrowheads="1" noChangeShapeType="1" noTextEdit="1"/>
              </p:cNvSpPr>
              <p:nvPr/>
            </p:nvSpPr>
            <p:spPr>
              <a:xfrm>
                <a:off x="722376" y="972000"/>
                <a:ext cx="10753344" cy="1796034"/>
              </a:xfrm>
              <a:prstGeom prst="rect">
                <a:avLst/>
              </a:prstGeom>
              <a:blipFill rotWithShape="1">
                <a:blip r:embed="rId1"/>
                <a:stretch>
                  <a:fillRect l="-4" t="-25" r="-756" b="-250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8_1#b2d1be19d?pid=8736eb22d&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[云南保山2024高二期末]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紫花苜蓿是一种豆科牧草，富含植物蛋白，家畜采食后会鼓胀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；百脉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根富含单宁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，单宁可与植物蛋白结合，家畜采食后不引起鼓胀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。如图表示培养兼具二者优点的杂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种植株的流程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9_1#b2d1be19d.bracket?pid=8736eb22d&amp;color=0,0,0&amp;vpa=6&amp;vtp=1"/>
          <p:cNvSpPr/>
          <p:nvPr/>
        </p:nvSpPr>
        <p:spPr>
          <a:xfrm>
            <a:off x="5240401"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pic>
        <p:nvPicPr>
          <p:cNvPr id="4" name="QC_5_BD.18_2#b2d1be19d?pid=8736eb22d&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456432" y="2408877"/>
            <a:ext cx="5285232" cy="139903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18_3#b2d1be19d.choices?pid=8736eb22d&amp;color=0,0,0&amp;vtp=1&amp;bbb=1"/>
              <p:cNvSpPr/>
              <p:nvPr/>
            </p:nvSpPr>
            <p:spPr>
              <a:xfrm>
                <a:off x="722376" y="39455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A.该技术可以克服二者远缘杂交不亲和的障碍，获得不引起鼓胀的牧草</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.利用显微镜观察杂种细胞染色体的形态和数目，不能判断杂种细胞的融合类型</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.获得的杂种植株的染色体数为28条，联会紊乱不能产生正常配子</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.过程③会导致不同细胞的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相同，蛋白质不同</a:t>
                </a:r>
                <a:endParaRPr lang="en-US" altLang="zh-CN" sz="2000" dirty="0"/>
              </a:p>
            </p:txBody>
          </p:sp>
        </mc:Choice>
        <mc:Fallback>
          <p:sp>
            <p:nvSpPr>
              <p:cNvPr id="5" name="QC_5_BD.18_3#b2d1be19d.choices?pid=8736eb22d&amp;color=0,0,0&amp;vtp=1&amp;bbb=1"/>
              <p:cNvSpPr>
                <a:spLocks noRot="1" noChangeAspect="1" noMove="1" noResize="1" noEditPoints="1" noAdjustHandles="1" noChangeArrowheads="1" noChangeShapeType="1" noTextEdit="1"/>
              </p:cNvSpPr>
              <p:nvPr/>
            </p:nvSpPr>
            <p:spPr>
              <a:xfrm>
                <a:off x="722376" y="3945577"/>
                <a:ext cx="10753344" cy="1796034"/>
              </a:xfrm>
              <a:prstGeom prst="rect">
                <a:avLst/>
              </a:prstGeom>
              <a:blipFill rotWithShape="1">
                <a:blip r:embed="rId2"/>
                <a:stretch>
                  <a:fillRect l="-4" t="-18"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20_1#b2d1be19d?vop=1&amp;pid=8736eb22d&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【教材变式】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本题是教材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P53“图2-1-9</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植物体细胞杂交技术过程概览”的变式题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，本题将教材中的两种植物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情境化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，同时结合两种植物体细胞的染色体数，综合考查了植物体细胞杂交技术的相关知识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度较大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1_1#b2d1be19d?vop=1&amp;pid=8736eb22d&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植物体细胞杂交是将不同来源的植物体细胞在一定条件下融合成杂种细胞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，并把杂种细胞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培育成新植物体的技术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，该技术可以克服二者远缘杂交不亲和的障碍，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获得不引起鼓胀的牧草，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正确；利用显微镜观察杂种细胞染色体的形态和数目，能判断杂种细胞的融合类型，B错误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得的杂种植株的染色体数为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28条，是异源四倍体，理论上能够正常联会产生配子，C错误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（再分化）由于基因的选择性表达，同一个体不同细胞中核</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相同，但</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和蛋白质不完全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5_AS.21_1#b2d1be19d?vop=1&amp;pid=8736eb22d&amp;color=0,0,0&amp;vtp=1&amp;bt=1&amp;bbb=1&amp;hb=1"/>
              <p:cNvSpPr>
                <a:spLocks noRot="1" noChangeAspect="1" noMove="1" noResize="1" noEditPoints="1" noAdjustHandles="1" noChangeArrowheads="1" noChangeShapeType="1" noTextEdit="1"/>
              </p:cNvSpPr>
              <p:nvPr/>
            </p:nvSpPr>
            <p:spPr>
              <a:xfrm>
                <a:off x="722376" y="972000"/>
                <a:ext cx="10753344" cy="2697734"/>
              </a:xfrm>
              <a:prstGeom prst="rect">
                <a:avLst/>
              </a:prstGeom>
              <a:blipFill rotWithShape="1">
                <a:blip r:embed="rId1"/>
                <a:stretch>
                  <a:fillRect l="-4" t="-17" r="-1181" b="-166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22_1#19f62d64d?pid=8736eb22d&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[河南南阳2024高二联考]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如图为科学家利用番茄叶细胞和马铃薯叶细胞杂交培育“番茄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铃薯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”植株的过程，回答下列问题。</a:t>
            </a:r>
            <a:endParaRPr lang="en-US" altLang="zh-CN" sz="2000" dirty="0"/>
          </a:p>
        </p:txBody>
      </p:sp>
      <p:pic>
        <p:nvPicPr>
          <p:cNvPr id="3" name="QO_5_BD.22_2#19f62d64d?pid=8736eb22d&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456432" y="1961203"/>
            <a:ext cx="5276088" cy="15361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B_6_BD.23_1#29f0a0248?pid=19f62d64d&amp;color=0,0,0&amp;vtp=1&amp;bbb=1&amp;hb=1"/>
          <p:cNvSpPr/>
          <p:nvPr/>
        </p:nvSpPr>
        <p:spPr>
          <a:xfrm>
            <a:off x="722376" y="3624903"/>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（1）培育“番茄—马铃薯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”杂种植株依据的生物学原理包括</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。此过程用到的植物细胞工程的基本技术是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B_6_AN.24_1#29f0a0248.blank?pid=19f62d64d&amp;color=0,0,0&amp;vpa=7&amp;vtp=1&amp;bbb=1&amp;hb=1"/>
          <p:cNvSpPr/>
          <p:nvPr/>
        </p:nvSpPr>
        <p:spPr>
          <a:xfrm>
            <a:off x="722377" y="3586803"/>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细胞膜的流动性和植物细胞的全</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能性</a:t>
            </a:r>
            <a:endParaRPr lang="en-US" altLang="zh-CN" sz="2000" dirty="0"/>
          </a:p>
        </p:txBody>
      </p:sp>
      <p:sp>
        <p:nvSpPr>
          <p:cNvPr id="6" name="QB_6_AN.25_1#29f0a0248.blank?pid=19f62d64d&amp;color=0,0,0&amp;vpa=8&amp;vtp=1&amp;bbb=1"/>
          <p:cNvSpPr/>
          <p:nvPr/>
        </p:nvSpPr>
        <p:spPr>
          <a:xfrm>
            <a:off x="6192901" y="4024953"/>
            <a:ext cx="2470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植物体细胞杂交技术</a:t>
            </a:r>
            <a:endParaRPr lang="en-US" altLang="zh-CN" sz="2000" dirty="0"/>
          </a:p>
        </p:txBody>
      </p:sp>
      <p:sp>
        <p:nvSpPr>
          <p:cNvPr id="7" name="QB_6_AS.26_1#29f0a0248?vop=1&amp;pid=19f62d64d&amp;color=0,0,0&amp;vtp=1&amp;bbb=1&amp;hb=1"/>
          <p:cNvSpPr/>
          <p:nvPr/>
        </p:nvSpPr>
        <p:spPr>
          <a:xfrm>
            <a:off x="722376" y="456737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培育“番茄—马铃薯”杂种植株利用了植物体细胞杂交技术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，将两种植物细胞融合成杂种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，并把杂种细胞培育成杂种植株，依据的生物学原理是细胞膜的流动性和植物细胞的全能性。</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Effect transition="in" filter="fade">
                                      <p:cBhvr>
                                        <p:cTn id="13" dur="500"/>
                                        <p:tgtEl>
                                          <p:spTgt spid="5">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6">
                                            <p:bg/>
                                          </p:spTgt>
                                        </p:tgtEl>
                                        <p:attrNameLst>
                                          <p:attrName>style.visibility</p:attrName>
                                        </p:attrNameLst>
                                      </p:cBhvr>
                                      <p:to>
                                        <p:strVal val="visible"/>
                                      </p:to>
                                    </p:set>
                                    <p:animEffect transition="in" filter="fade">
                                      <p:cBhvr>
                                        <p:cTn id="18" dur="500"/>
                                        <p:tgtEl>
                                          <p:spTgt spid="6">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Effect transition="in" filter="fade">
                                      <p:cBhvr>
                                        <p:cTn id="21" dur="500"/>
                                        <p:tgtEl>
                                          <p:spTgt spid="6">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7">
                                            <p:bg/>
                                          </p:spTgt>
                                        </p:tgtEl>
                                        <p:attrNameLst>
                                          <p:attrName>style.visibility</p:attrName>
                                        </p:attrNameLst>
                                      </p:cBhvr>
                                      <p:to>
                                        <p:strVal val="visible"/>
                                      </p:to>
                                    </p:set>
                                    <p:animEffect transition="in" filter="fade">
                                      <p:cBhvr>
                                        <p:cTn id="26" dur="500"/>
                                        <p:tgtEl>
                                          <p:spTgt spid="7">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
                                            <p:txEl>
                                              <p:pRg st="0" end="0"/>
                                            </p:txEl>
                                          </p:spTgt>
                                        </p:tgtEl>
                                        <p:attrNameLst>
                                          <p:attrName>style.visibility</p:attrName>
                                        </p:attrNameLst>
                                      </p:cBhvr>
                                      <p:to>
                                        <p:strVal val="visible"/>
                                      </p:to>
                                    </p:set>
                                    <p:animEffect transition="in" filter="fade">
                                      <p:cBhvr>
                                        <p:cTn id="29" dur="500"/>
                                        <p:tgtEl>
                                          <p:spTgt spid="7">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7">
                                            <p:txEl>
                                              <p:pRg st="1" end="1"/>
                                            </p:txEl>
                                          </p:spTgt>
                                        </p:tgtEl>
                                        <p:attrNameLst>
                                          <p:attrName>style.visibility</p:attrName>
                                        </p:attrNameLst>
                                      </p:cBhvr>
                                      <p:to>
                                        <p:strVal val="visible"/>
                                      </p:to>
                                    </p:set>
                                    <p:animEffect transition="in" filter="fade">
                                      <p:cBhvr>
                                        <p:cTn id="32"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7_1#13b0a8fff?pid=19f62d64d&amp;color=0,0,0&amp;vtp=1&amp;bt=1&amp;bbb=1&amp;hb=1"/>
          <p:cNvSpPr/>
          <p:nvPr/>
        </p:nvSpPr>
        <p:spPr>
          <a:xfrm>
            <a:off x="722376" y="969264"/>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①使用</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填方法）去除细胞壁，从而获得原生质体。过程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②可以使原生质体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融合的化学法包括</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写出2个即可）等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，原生质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体融合完成的标志是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p:sp>
        <p:nvSpPr>
          <p:cNvPr id="3" name="QB_6_AN.28_1#13b0a8fff.blank?pid=19f62d64d&amp;color=0,0,0&amp;vpa=9&amp;vtp=1&amp;bbb=1"/>
          <p:cNvSpPr/>
          <p:nvPr/>
        </p:nvSpPr>
        <p:spPr>
          <a:xfrm>
            <a:off x="2659126" y="931164"/>
            <a:ext cx="94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酶解法</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4" name="QB_6_AN.29_1#13b0a8fff.blank?pid=19f62d64d&amp;color=0,0,0&amp;vpa=10&amp;vtp=1&amp;bbb=1"/>
              <p:cNvSpPr/>
              <p:nvPr/>
            </p:nvSpPr>
            <p:spPr>
              <a:xfrm>
                <a:off x="2738501" y="1465516"/>
                <a:ext cx="5317554" cy="302959"/>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聚乙二醇</a:t>
                </a: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𝐏𝐄𝐆</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融合法、高</a:t>
                </a:r>
                <a14:m>
                  <m:oMath xmlns:m="http://schemas.openxmlformats.org/officeDocument/2006/math">
                    <m:sSup>
                      <m:sSupPr>
                        <m:ctrlPr>
                          <a:rPr lang="en-US" altLang="zh-CN" sz="2000" b="1" i="1" dirty="0" smtClean="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𝐂𝐚</m:t>
                        </m:r>
                      </m:e>
                      <m:sup>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𝟐</m:t>
                        </m:r>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sup>
                    </m:sSup>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高</a:t>
                </a: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𝐩𝐇</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融合法</a:t>
                </a:r>
                <a:endParaRPr lang="en-US" altLang="zh-CN" sz="2000" dirty="0">
                  <a:solidFill>
                    <a:srgbClr val="00B050"/>
                  </a:solidFill>
                </a:endParaRPr>
              </a:p>
            </p:txBody>
          </p:sp>
        </mc:Choice>
        <mc:Fallback>
          <p:sp>
            <p:nvSpPr>
              <p:cNvPr id="4" name="QB_6_AN.29_1#13b0a8fff.blank?pid=19f62d64d&amp;color=0,0,0&amp;vpa=10&amp;vtp=1&amp;bbb=1"/>
              <p:cNvSpPr>
                <a:spLocks noRot="1" noChangeAspect="1" noMove="1" noResize="1" noEditPoints="1" noAdjustHandles="1" noChangeArrowheads="1" noChangeShapeType="1" noTextEdit="1"/>
              </p:cNvSpPr>
              <p:nvPr/>
            </p:nvSpPr>
            <p:spPr>
              <a:xfrm>
                <a:off x="2738501" y="1465516"/>
                <a:ext cx="5317554" cy="302959"/>
              </a:xfrm>
              <a:prstGeom prst="rect">
                <a:avLst/>
              </a:prstGeom>
              <a:blipFill rotWithShape="1">
                <a:blip r:embed="rId1"/>
                <a:stretch>
                  <a:fillRect l="-7" t="-6267" r="8" b="-4611"/>
                </a:stretch>
              </a:blipFill>
            </p:spPr>
            <p:txBody>
              <a:bodyPr/>
              <a:lstStyle/>
              <a:p>
                <a:r>
                  <a:rPr lang="zh-CN" altLang="en-US">
                    <a:noFill/>
                  </a:rPr>
                  <a:t> </a:t>
                </a:r>
              </a:p>
            </p:txBody>
          </p:sp>
        </mc:Fallback>
      </mc:AlternateContent>
      <p:sp>
        <p:nvSpPr>
          <p:cNvPr id="5" name="QB_6_AN.30_1#13b0a8fff.blank?pid=19f62d64d&amp;color=0,0,0&amp;vpa=11&amp;vtp=1&amp;bbb=1"/>
          <p:cNvSpPr/>
          <p:nvPr/>
        </p:nvSpPr>
        <p:spPr>
          <a:xfrm>
            <a:off x="3017901" y="1826514"/>
            <a:ext cx="2724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杂种细胞再生出细胞壁</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6" name="QB_6_AS.31_1#13b0a8fff?vop=1&amp;pid=19f62d64d&amp;color=0,0,0&amp;vtp=1&amp;bbb=1&amp;hb=1"/>
              <p:cNvSpPr/>
              <p:nvPr/>
            </p:nvSpPr>
            <p:spPr>
              <a:xfrm>
                <a:off x="722376" y="2377567"/>
                <a:ext cx="10753344" cy="1786509"/>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过程①为去壁，该过程需要采用酶解法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，即用纤维素酶和果胶酶去除细胞壁获得植物原生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。人工诱导原生质体融合的方法有物理法和化学法，物理法包括电融合法、离心法等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法包括聚乙二醇</a:t>
                </a:r>
                <a14:m>
                  <m:oMath xmlns:m="http://schemas.openxmlformats.org/officeDocument/2006/math">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PEG</m:t>
                    </m:r>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融合法、高</a:t>
                </a:r>
                <a14:m>
                  <m:oMath xmlns:m="http://schemas.openxmlformats.org/officeDocument/2006/math">
                    <m:sSup>
                      <m:sSupPr>
                        <m:ctrlPr>
                          <a:rPr lang="en-US" altLang="zh-CN" sz="22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Ca</m:t>
                        </m:r>
                      </m:e>
                      <m:sup>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up>
                    </m:sSup>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融合法等。当杂种细胞再生出细胞壁时，意味着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原生质体融合已经完成。</a:t>
                </a:r>
                <a:endParaRPr lang="en-US" altLang="zh-CN" sz="2200" dirty="0"/>
              </a:p>
            </p:txBody>
          </p:sp>
        </mc:Choice>
        <mc:Fallback>
          <p:sp>
            <p:nvSpPr>
              <p:cNvPr id="6" name="QB_6_AS.31_1#13b0a8fff?vop=1&amp;pid=19f62d64d&amp;color=0,0,0&amp;vtp=1&amp;bbb=1&amp;hb=1"/>
              <p:cNvSpPr>
                <a:spLocks noRot="1" noChangeAspect="1" noMove="1" noResize="1" noEditPoints="1" noAdjustHandles="1" noChangeArrowheads="1" noChangeShapeType="1" noTextEdit="1"/>
              </p:cNvSpPr>
              <p:nvPr/>
            </p:nvSpPr>
            <p:spPr>
              <a:xfrm>
                <a:off x="722376" y="2377567"/>
                <a:ext cx="10753344" cy="1786509"/>
              </a:xfrm>
              <a:prstGeom prst="rect">
                <a:avLst/>
              </a:prstGeom>
              <a:blipFill rotWithShape="1">
                <a:blip r:embed="rId2"/>
                <a:stretch>
                  <a:fillRect l="-4" t="-7" r="-402" b="-2360"/>
                </a:stretch>
              </a:blipFill>
            </p:spPr>
            <p:txBody>
              <a:bodyPr/>
              <a:lstStyle/>
              <a:p>
                <a:r>
                  <a:rPr lang="zh-CN" altLang="en-US">
                    <a:noFill/>
                  </a:rPr>
                  <a:t> </a:t>
                </a:r>
              </a:p>
            </p:txBody>
          </p:sp>
        </mc:Fallback>
      </mc:AlternateContent>
      <p:sp>
        <p:nvSpPr>
          <p:cNvPr id="7" name="QB_6_AS.31_1#13b0a8fff?vop=1&amp;pid=19f62d64d&amp;color=0,0,0&amp;vtp=1&amp;bbb=1&amp;hb=1&amp;uw=1"/>
          <p:cNvSpPr/>
          <p:nvPr/>
        </p:nvSpPr>
        <p:spPr>
          <a:xfrm>
            <a:off x="7182422" y="3301714"/>
            <a:ext cx="4138612" cy="475806"/>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4540"/>
              </a:lnSpc>
            </a:pPr>
            <a:r>
              <a:rPr lang="en-US" altLang="zh-CN" sz="100" u="wavy" spc="-10300">
                <a:solidFill>
                  <a:srgbClr val="639319"/>
                </a:solidFill>
                <a:latin typeface="宋体" panose="02010600030101010101" pitchFamily="2" charset="-122"/>
              </a:rPr>
              <a:t>.</a:t>
            </a:r>
            <a:r>
              <a:rPr lang="en-US" altLang="zh-CN" sz="2200" u="wavy">
                <a:solidFill>
                  <a:srgbClr val="639319"/>
                </a:solidFill>
                <a:latin typeface="宋体" panose="02010600030101010101" pitchFamily="2" charset="-122"/>
              </a:rPr>
              <a:t>                              </a:t>
            </a:r>
            <a:r>
              <a:rPr lang="en-US" altLang="zh-CN" sz="100" u="wavy" spc="-10300">
                <a:solidFill>
                  <a:srgbClr val="639319"/>
                </a:solidFill>
                <a:latin typeface="宋体" panose="02010600030101010101" pitchFamily="2" charset="-122"/>
              </a:rPr>
              <a:t>.</a:t>
            </a:r>
            <a:endParaRPr lang="zh-CN" altLang="en-US" sz="100" u="wavy" spc="-10300">
              <a:solidFill>
                <a:srgbClr val="639319"/>
              </a:solidFill>
              <a:latin typeface="宋体" panose="02010600030101010101" pitchFamily="2" charset="-122"/>
            </a:endParaRPr>
          </a:p>
        </p:txBody>
      </p:sp>
      <p:sp>
        <p:nvSpPr>
          <p:cNvPr id="8" name="QB_6_AS.31_1#13b0a8fff?vop=1&amp;pid=19f62d64d&amp;color=0,0,0&amp;vtp=1&amp;bbb=1&amp;hb=1&amp;uw=1"/>
          <p:cNvSpPr/>
          <p:nvPr/>
        </p:nvSpPr>
        <p:spPr>
          <a:xfrm>
            <a:off x="722376" y="3771678"/>
            <a:ext cx="2794000" cy="390081"/>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640"/>
              </a:lnSpc>
            </a:pPr>
            <a:r>
              <a:rPr lang="en-US" altLang="zh-CN" sz="100" u="wavy" spc="-10300">
                <a:solidFill>
                  <a:srgbClr val="639319"/>
                </a:solidFill>
                <a:latin typeface="宋体" panose="02010600030101010101" pitchFamily="2" charset="-122"/>
              </a:rPr>
              <a:t>.</a:t>
            </a:r>
            <a:r>
              <a:rPr lang="en-US" altLang="zh-CN" sz="2200" u="wavy">
                <a:solidFill>
                  <a:srgbClr val="639319"/>
                </a:solidFill>
                <a:latin typeface="宋体" panose="02010600030101010101" pitchFamily="2" charset="-122"/>
              </a:rPr>
              <a:t>                    </a:t>
            </a:r>
            <a:r>
              <a:rPr lang="en-US" altLang="zh-CN" sz="100" u="wavy" spc="-10300">
                <a:solidFill>
                  <a:srgbClr val="639319"/>
                </a:solidFill>
                <a:latin typeface="宋体" panose="02010600030101010101" pitchFamily="2" charset="-122"/>
              </a:rPr>
              <a:t>.</a:t>
            </a:r>
            <a:endParaRPr lang="zh-CN" altLang="en-US" sz="100" u="wavy" spc="-10300">
              <a:solidFill>
                <a:srgbClr val="639319"/>
              </a:solidFill>
              <a:latin typeface="宋体" panose="02010600030101010101" pitchFamily="2"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2" end="2"/>
                                            </p:txEl>
                                          </p:spTgt>
                                        </p:tgtEl>
                                        <p:attrNameLst>
                                          <p:attrName>style.visibility</p:attrName>
                                        </p:attrNameLst>
                                      </p:cBhvr>
                                      <p:to>
                                        <p:strVal val="visible"/>
                                      </p:to>
                                    </p:set>
                                    <p:animEffect transition="in" filter="fade">
                                      <p:cBhvr>
                                        <p:cTn id="40" dur="500"/>
                                        <p:tgtEl>
                                          <p:spTgt spid="6">
                                            <p:txEl>
                                              <p:pRg st="2" end="2"/>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xEl>
                                              <p:pRg st="3" end="3"/>
                                            </p:txEl>
                                          </p:spTgt>
                                        </p:tgtEl>
                                        <p:attrNameLst>
                                          <p:attrName>style.visibility</p:attrName>
                                        </p:attrNameLst>
                                      </p:cBhvr>
                                      <p:to>
                                        <p:strVal val="visible"/>
                                      </p:to>
                                    </p:set>
                                    <p:animEffect transition="in" filter="fade">
                                      <p:cBhvr>
                                        <p:cTn id="43" dur="500"/>
                                        <p:tgtEl>
                                          <p:spTgt spid="6">
                                            <p:txEl>
                                              <p:pRg st="3" end="3"/>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7">
                                            <p:bg/>
                                          </p:spTgt>
                                        </p:tgtEl>
                                        <p:attrNameLst>
                                          <p:attrName>style.visibility</p:attrName>
                                        </p:attrNameLst>
                                      </p:cBhvr>
                                      <p:to>
                                        <p:strVal val="visible"/>
                                      </p:to>
                                    </p:set>
                                    <p:animEffect transition="in" filter="fade">
                                      <p:cBhvr>
                                        <p:cTn id="46" dur="500"/>
                                        <p:tgtEl>
                                          <p:spTgt spid="7">
                                            <p:bg/>
                                          </p:spTgt>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7">
                                            <p:txEl>
                                              <p:pRg st="0" end="0"/>
                                            </p:txEl>
                                          </p:spTgt>
                                        </p:tgtEl>
                                        <p:attrNameLst>
                                          <p:attrName>style.visibility</p:attrName>
                                        </p:attrNameLst>
                                      </p:cBhvr>
                                      <p:to>
                                        <p:strVal val="visible"/>
                                      </p:to>
                                    </p:set>
                                    <p:animEffect transition="in" filter="fade">
                                      <p:cBhvr>
                                        <p:cTn id="49" dur="500"/>
                                        <p:tgtEl>
                                          <p:spTgt spid="7">
                                            <p:txEl>
                                              <p:pRg st="0" end="0"/>
                                            </p:txEl>
                                          </p:spTgt>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8">
                                            <p:bg/>
                                          </p:spTgt>
                                        </p:tgtEl>
                                        <p:attrNameLst>
                                          <p:attrName>style.visibility</p:attrName>
                                        </p:attrNameLst>
                                      </p:cBhvr>
                                      <p:to>
                                        <p:strVal val="visible"/>
                                      </p:to>
                                    </p:set>
                                    <p:animEffect transition="in" filter="fade">
                                      <p:cBhvr>
                                        <p:cTn id="52" dur="500"/>
                                        <p:tgtEl>
                                          <p:spTgt spid="8">
                                            <p:bg/>
                                          </p:spTgt>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8">
                                            <p:txEl>
                                              <p:pRg st="0" end="0"/>
                                            </p:txEl>
                                          </p:spTgt>
                                        </p:tgtEl>
                                        <p:attrNameLst>
                                          <p:attrName>style.visibility</p:attrName>
                                        </p:attrNameLst>
                                      </p:cBhvr>
                                      <p:to>
                                        <p:strVal val="visible"/>
                                      </p:to>
                                    </p:set>
                                    <p:animEffect transition="in" filter="fade">
                                      <p:cBhvr>
                                        <p:cTn id="55"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71a9f2bd7.fixed?pid=4846c4f68&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3#71a9f2bd7.fixed?pid=4846c4f68&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第一节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植物细胞工程</a:t>
            </a:r>
            <a:endParaRPr lang="en-US" altLang="zh-CN" sz="4400" dirty="0"/>
          </a:p>
        </p:txBody>
      </p:sp>
      <p:pic>
        <p:nvPicPr>
          <p:cNvPr id="4" name="C_3#71a9f2bd7.fixed?pid=4846c4f68&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71a9f2bd7.fixed?pid=4846c4f68&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2_1#65e68b4fc?pid=19f62d64d&amp;color=0,0,0&amp;vtp=1&amp;bt=1&amp;bbb=1&amp;hb=1"/>
          <p:cNvSpPr/>
          <p:nvPr/>
        </p:nvSpPr>
        <p:spPr>
          <a:xfrm>
            <a:off x="722376" y="969264"/>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（3）从过程④到过程⑤需要更换新的培养基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与过程④相比，过程⑤需要提供光照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33_1#65e68b4fc.blank?pid=19f62d64d&amp;color=0,0,0&amp;vpa=12&amp;vtp=1&amp;bbb=1&amp;hb=1"/>
          <p:cNvSpPr/>
          <p:nvPr/>
        </p:nvSpPr>
        <p:spPr>
          <a:xfrm>
            <a:off x="722377" y="931164"/>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脱分化诱导形成愈伤组织和愈伤组织再分</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化形成幼苗所需的生长素和细胞分裂素的比例不同</a:t>
            </a:r>
            <a:endParaRPr lang="en-US" altLang="zh-CN" sz="2000" dirty="0"/>
          </a:p>
        </p:txBody>
      </p:sp>
      <p:sp>
        <p:nvSpPr>
          <p:cNvPr id="4" name="QB_6_AN.34_1#65e68b4fc.blank?pid=19f62d64d&amp;color=0,0,0&amp;vpa=13&amp;vtp=1&amp;bbb=1"/>
          <p:cNvSpPr/>
          <p:nvPr/>
        </p:nvSpPr>
        <p:spPr>
          <a:xfrm>
            <a:off x="1239901" y="1826514"/>
            <a:ext cx="7042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再分化产生幼苗的过程需要长芽，芽中叶绿素的合成需要光照</a:t>
            </a:r>
            <a:endParaRPr lang="en-US" altLang="zh-CN" sz="2000" dirty="0"/>
          </a:p>
        </p:txBody>
      </p:sp>
      <p:sp>
        <p:nvSpPr>
          <p:cNvPr id="5" name="QB_6_AS.35_1#65e68b4fc?vop=1&amp;pid=19f62d64d&amp;color=0,0,0&amp;vtp=1&amp;bbb=1&amp;hb=1"/>
          <p:cNvSpPr/>
          <p:nvPr/>
        </p:nvSpPr>
        <p:spPr>
          <a:xfrm>
            <a:off x="722376" y="2377567"/>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过程④为脱分化，表示将杂种细胞培育成愈伤组织的过程；过程⑤为再分化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，表示将愈伤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组织培育成胚状体进而培育成幼苗的过程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。从脱分化到再分化需要更换新的培养基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，因为脱分化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诱导形成愈伤组织和愈伤组织再分化形成幼苗所需的生长素和细胞分裂素的比例不同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与过程④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脱分化）相比，过程⑤（再分化）需要提供光照，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这是因为再分化产生幼苗的过程需要长芽，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芽中叶绿素的合成需要光照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1" end="1"/>
                                            </p:txEl>
                                          </p:spTgt>
                                        </p:tgtEl>
                                        <p:attrNameLst>
                                          <p:attrName>style.visibility</p:attrName>
                                        </p:attrNameLst>
                                      </p:cBhvr>
                                      <p:to>
                                        <p:strVal val="visible"/>
                                      </p:to>
                                    </p:set>
                                    <p:animEffect transition="in" filter="fade">
                                      <p:cBhvr>
                                        <p:cTn id="32" dur="500"/>
                                        <p:tgtEl>
                                          <p:spTgt spid="5">
                                            <p:txEl>
                                              <p:pRg st="1" end="1"/>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2" end="2"/>
                                            </p:txEl>
                                          </p:spTgt>
                                        </p:tgtEl>
                                        <p:attrNameLst>
                                          <p:attrName>style.visibility</p:attrName>
                                        </p:attrNameLst>
                                      </p:cBhvr>
                                      <p:to>
                                        <p:strVal val="visible"/>
                                      </p:to>
                                    </p:set>
                                    <p:animEffect transition="in" filter="fade">
                                      <p:cBhvr>
                                        <p:cTn id="35" dur="500"/>
                                        <p:tgtEl>
                                          <p:spTgt spid="5">
                                            <p:txEl>
                                              <p:pRg st="2" end="2"/>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
                                            <p:txEl>
                                              <p:pRg st="3" end="3"/>
                                            </p:txEl>
                                          </p:spTgt>
                                        </p:tgtEl>
                                        <p:attrNameLst>
                                          <p:attrName>style.visibility</p:attrName>
                                        </p:attrNameLst>
                                      </p:cBhvr>
                                      <p:to>
                                        <p:strVal val="visible"/>
                                      </p:to>
                                    </p:set>
                                    <p:animEffect transition="in" filter="fade">
                                      <p:cBhvr>
                                        <p:cTn id="38" dur="500"/>
                                        <p:tgtEl>
                                          <p:spTgt spid="5">
                                            <p:txEl>
                                              <p:pRg st="3" end="3"/>
                                            </p:txEl>
                                          </p:spTgt>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5">
                                            <p:txEl>
                                              <p:pRg st="4" end="4"/>
                                            </p:txEl>
                                          </p:spTgt>
                                        </p:tgtEl>
                                        <p:attrNameLst>
                                          <p:attrName>style.visibility</p:attrName>
                                        </p:attrNameLst>
                                      </p:cBhvr>
                                      <p:to>
                                        <p:strVal val="visible"/>
                                      </p:to>
                                    </p:set>
                                    <p:animEffect transition="in" filter="fade">
                                      <p:cBhvr>
                                        <p:cTn id="41"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6_1#853491350?pid=19f62d64d&amp;color=0,0,0&amp;vtp=1&amp;bt=1&amp;bbb=1&amp;hb=1"/>
          <p:cNvSpPr/>
          <p:nvPr/>
        </p:nvSpPr>
        <p:spPr>
          <a:xfrm>
            <a:off x="722376" y="969264"/>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）上述过程能打破不同物种间生殖隔离的原因是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37_1#853491350.blank?pid=19f62d64d&amp;color=0,0,0&amp;vpa=14&amp;vtp=1&amp;bbb=1&amp;hb=1"/>
          <p:cNvSpPr/>
          <p:nvPr/>
        </p:nvSpPr>
        <p:spPr>
          <a:xfrm>
            <a:off x="722377" y="931164"/>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植物体细胞杂交技术能够将不同物种的遗传</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物质组合到同一个体中</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，实现不同物种间的基因交流</a:t>
            </a:r>
            <a:endParaRPr lang="en-US" altLang="zh-CN" sz="2000" dirty="0"/>
          </a:p>
        </p:txBody>
      </p:sp>
      <p:sp>
        <p:nvSpPr>
          <p:cNvPr id="4" name="QB_6_AS.38_1#853491350?vop=1&amp;pid=19f62d64d&amp;color=0,0,0&amp;vtp=1&amp;bbb=1&amp;hb=1"/>
          <p:cNvSpPr/>
          <p:nvPr/>
        </p:nvSpPr>
        <p:spPr>
          <a:xfrm>
            <a:off x="722376" y="1920367"/>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植物体细胞杂交技术能够通过细胞融合技术将不同物种的遗传物质组合到同一个体中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现不同物种间的基因交流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，故能打破不同物种间的生殖隔离，实现远缘杂交。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39_1#f79b5e795?pid=57229639b&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[福建厦门一中2025高二月考]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某植物组织培养的最佳激素配比如表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AlternateContent xmlns:mc="http://schemas.openxmlformats.org/markup-compatibility/2006" xmlns:a14="http://schemas.microsoft.com/office/drawing/2010/main">
        <mc:Choice Requires="a14">
          <p:graphicFrame>
            <p:nvGraphicFramePr>
              <p:cNvPr id="23" name="QC_6_BD.39_2#f79b5e795?colgroup=11,14,14&amp;pid=57229639b&amp;color=0,0,0&amp;vtp=1&amp;bbb=1"/>
              <p:cNvGraphicFramePr>
                <a:graphicFrameLocks noGrp="1"/>
              </p:cNvGraphicFramePr>
              <p:nvPr/>
            </p:nvGraphicFramePr>
            <p:xfrm>
              <a:off x="722376" y="1951677"/>
              <a:ext cx="10707624" cy="1700149"/>
            </p:xfrm>
            <a:graphic>
              <a:graphicData uri="http://schemas.openxmlformats.org/drawingml/2006/table">
                <a:tbl>
                  <a:tblPr/>
                  <a:tblGrid>
                    <a:gridCol w="3209544"/>
                    <a:gridCol w="3749040"/>
                    <a:gridCol w="3749040"/>
                  </a:tblGrid>
                  <a:tr h="421132">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组织培养阶段</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细胞分裂素浓度</a:t>
                          </a:r>
                          <a14:m>
                            <m:oMath xmlns:m="http://schemas.openxmlformats.org/officeDocument/2006/math">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𝜇</m:t>
                              </m:r>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mol</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生长素浓度</a:t>
                          </a:r>
                          <a14:m>
                            <m:oMath xmlns:m="http://schemas.openxmlformats.org/officeDocument/2006/math">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𝜇</m:t>
                              </m:r>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mol</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Ⅰ——诱导形成愈伤组织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sSub>
                                <m:sSubPr>
                                  <m:ctrlPr>
                                    <a:rPr lang="en-US" altLang="zh-CN" sz="2000" b="0" i="1" spc="-10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e>
                                <m:sub>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sSub>
                                <m:sSubPr>
                                  <m:ctrlPr>
                                    <a:rPr lang="en-US" altLang="zh-CN" sz="2000" b="0" i="1" spc="-10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e>
                                <m:sub>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Ⅱ——诱导生芽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sSub>
                                <m:sSubPr>
                                  <m:ctrlPr>
                                    <a:rPr lang="en-US" altLang="zh-CN" sz="2000" b="0" i="1" spc="-10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e>
                                <m:sub>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sSub>
                                <m:sSubPr>
                                  <m:ctrlPr>
                                    <a:rPr lang="en-US" altLang="zh-CN" sz="2000" b="0" i="1" spc="-10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e>
                                <m:sub>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Ⅲ——诱导生根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sSub>
                                <m:sSubPr>
                                  <m:ctrlPr>
                                    <a:rPr lang="en-US" altLang="zh-CN" sz="2000" b="0" i="1" spc="-10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e>
                                <m:sub>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sSub>
                                <m:sSubPr>
                                  <m:ctrlPr>
                                    <a:rPr lang="en-US" altLang="zh-CN" sz="2000" b="0" i="1" spc="-10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e>
                                <m:sub>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23" name="QC_6_BD.39_2#f79b5e795?colgroup=11,14,14&amp;pid=57229639b&amp;color=0,0,0&amp;vtp=1&amp;bbb=1"/>
              <p:cNvGraphicFramePr>
                <a:graphicFrameLocks noGrp="1"/>
              </p:cNvGraphicFramePr>
              <p:nvPr/>
            </p:nvGraphicFramePr>
            <p:xfrm>
              <a:off x="722376" y="1951677"/>
              <a:ext cx="10707624" cy="1700149"/>
            </p:xfrm>
            <a:graphic>
              <a:graphicData uri="http://schemas.openxmlformats.org/drawingml/2006/table">
                <a:tbl>
                  <a:tblPr/>
                  <a:tblGrid>
                    <a:gridCol w="3209544"/>
                    <a:gridCol w="3749040"/>
                    <a:gridCol w="3749040"/>
                  </a:tblGrid>
                  <a:tr h="421005">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组织培养阶段</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42672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Ⅰ——诱导形成愈伤组织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426085">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Ⅱ——诱导生芽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426085">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Ⅲ——诱导生根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bl>
              </a:graphicData>
            </a:graphic>
          </p:graphicFrame>
        </mc:Fallback>
      </mc:AlternateContent>
      <p:sp>
        <p:nvSpPr>
          <p:cNvPr id="4" name="QC_6_AN.40_1#f79b5e795.bracket?pid=57229639b&amp;color=0,0,0&amp;vpa=15&amp;vtp=1&amp;bbb=1"/>
          <p:cNvSpPr/>
          <p:nvPr/>
        </p:nvSpPr>
        <p:spPr>
          <a:xfrm>
            <a:off x="1468501" y="1410150"/>
            <a:ext cx="5476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AB</a:t>
            </a:r>
            <a:endParaRPr lang="en-US" altLang="zh-CN" sz="2000" dirty="0"/>
          </a:p>
        </p:txBody>
      </p:sp>
      <mc:AlternateContent xmlns:mc="http://schemas.openxmlformats.org/markup-compatibility/2006">
        <mc:Choice xmlns:a14="http://schemas.microsoft.com/office/drawing/2010/main" Requires="a14">
          <p:sp>
            <p:nvSpPr>
              <p:cNvPr id="5" name="QC_6_BD.39_3#f79b5e795.choices?pid=57229639b&amp;color=0,0,0&amp;vtp=1&amp;bbb=1"/>
              <p:cNvSpPr/>
              <p:nvPr/>
            </p:nvSpPr>
            <p:spPr>
              <a:xfrm>
                <a:off x="722376" y="3780477"/>
                <a:ext cx="10753344" cy="1808734"/>
              </a:xfrm>
              <a:prstGeom prst="rect">
                <a:avLst/>
              </a:prstGeom>
              <a:noFill/>
            </p:spPr>
            <p:txBody>
              <a:bodyPr wrap="none" lIns="0" tIns="0" rIns="0" bIns="0" rtlCol="0" anchor="t"/>
              <a:lstStyle/>
              <a:p>
                <a:pPr algn="l" latinLnBrk="1">
                  <a:lnSpc>
                    <a:spcPts val="3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A.不同阶段</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的值是不同的，此值最大的阶段是Ⅰ阶段</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.在Ⅰ、Ⅱ、Ⅲ阶段中只有Ⅰ阶段需要给予适当的自然光照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.Ⅰ阶段时通常选择茎尖、幼叶等幼嫩部位作为外植体</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.在Ⅰ阶段用秋水仙素对材料进行处理容易获得多倍体</a:t>
                </a:r>
                <a:endParaRPr lang="en-US" altLang="zh-CN" sz="2000" dirty="0"/>
              </a:p>
            </p:txBody>
          </p:sp>
        </mc:Choice>
        <mc:Fallback>
          <p:sp>
            <p:nvSpPr>
              <p:cNvPr id="5" name="QC_6_BD.39_3#f79b5e795.choices?pid=57229639b&amp;color=0,0,0&amp;vtp=1&amp;bbb=1"/>
              <p:cNvSpPr>
                <a:spLocks noRot="1" noChangeAspect="1" noMove="1" noResize="1" noEditPoints="1" noAdjustHandles="1" noChangeArrowheads="1" noChangeShapeType="1" noTextEdit="1"/>
              </p:cNvSpPr>
              <p:nvPr/>
            </p:nvSpPr>
            <p:spPr>
              <a:xfrm>
                <a:off x="722376" y="3780477"/>
                <a:ext cx="10753344" cy="1808734"/>
              </a:xfrm>
              <a:prstGeom prst="rect">
                <a:avLst/>
              </a:prstGeom>
              <a:blipFill rotWithShape="1">
                <a:blip r:embed="rId2"/>
                <a:stretch>
                  <a:fillRect l="-4" t="-18" b="-249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41_1#f79b5e795?vop=1&amp;pid=57229639b&amp;color=0,0,0&amp;vtp=1&amp;bt=1&amp;bbb=1&amp;hb=1"/>
              <p:cNvSpPr/>
              <p:nvPr/>
            </p:nvSpPr>
            <p:spPr>
              <a:xfrm>
                <a:off x="722376" y="972000"/>
                <a:ext cx="10753344" cy="3193034"/>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细胞分裂素浓度与生长素浓度的比值</a:t>
                </a:r>
                <a14:m>
                  <m:oMath xmlns:m="http://schemas.openxmlformats.org/officeDocument/2006/math">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2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num>
                      <m:den>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den>
                    </m:f>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低时，有利于根的分化、抑制芽的形成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；比值高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，有利于芽的分化、抑制根的形成；比值适中时，促进愈伤组织的形成。因此不同阶段</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是不同的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，此值最大的阶段是Ⅱ阶段，A错误。Ⅰ</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阶段为脱分化，一般不需要光照，B错误。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阶段时通常选择茎尖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、幼叶等作为外植体，原因是茎尖、幼叶细胞分化程度低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，容易诱导形成愈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伤组织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，C正确。Ⅰ</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阶段诱导形成的愈伤组织细胞处于不断分裂的未分化状态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，而秋水仙素诱导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多倍体形成的机理是抑制有丝分裂过程中纺锤体的形成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，从而使细胞内染色体数目加倍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阶段用秋水仙素对材料进行处理容易获得多倍体，D正确。</a:t>
                </a:r>
                <a:endParaRPr lang="en-US" altLang="zh-CN" sz="2200" dirty="0"/>
              </a:p>
            </p:txBody>
          </p:sp>
        </mc:Choice>
        <mc:Fallback>
          <p:sp>
            <p:nvSpPr>
              <p:cNvPr id="2" name="QC_6_AS.41_1#f79b5e795?vop=1&amp;pid=57229639b&amp;color=0,0,0&amp;vtp=1&amp;bt=1&amp;bbb=1&amp;hb=1"/>
              <p:cNvSpPr>
                <a:spLocks noRot="1" noChangeAspect="1" noMove="1" noResize="1" noEditPoints="1" noAdjustHandles="1" noChangeArrowheads="1" noChangeShapeType="1" noTextEdit="1"/>
              </p:cNvSpPr>
              <p:nvPr/>
            </p:nvSpPr>
            <p:spPr>
              <a:xfrm>
                <a:off x="722376" y="972000"/>
                <a:ext cx="10753344" cy="3193034"/>
              </a:xfrm>
              <a:prstGeom prst="rect">
                <a:avLst/>
              </a:prstGeom>
              <a:blipFill rotWithShape="1">
                <a:blip r:embed="rId1"/>
                <a:stretch>
                  <a:fillRect l="-4" t="-14" r="-2344" b="-141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EX.42_1#f79b5e795?vop=1&amp;pid=57229639b&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p:txBody>
      </p:sp>
      <p:sp>
        <p:nvSpPr>
          <p:cNvPr id="3" name="QC_6_EX.42_2#f79b5e795?vop=1&amp;pid=57229639b&amp;color=0,0,0&amp;vtp=1&amp;bbb=1"/>
          <p:cNvSpPr/>
          <p:nvPr/>
        </p:nvSpPr>
        <p:spPr>
          <a:xfrm>
            <a:off x="722376" y="1433137"/>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植物组织培养的条件</a:t>
            </a:r>
            <a:endParaRPr lang="en-US" altLang="zh-CN" sz="2000" dirty="0"/>
          </a:p>
        </p:txBody>
      </p:sp>
      <p:pic>
        <p:nvPicPr>
          <p:cNvPr id="4" name="QC_6_EX.42_3#f79b5e795?vop=1&amp;pid=57229639b&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017520" y="1970728"/>
            <a:ext cx="6163056" cy="395935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bg/>
                                          </p:spTgt>
                                        </p:tgtEl>
                                        <p:attrNameLst>
                                          <p:attrName>style.visibility</p:attrName>
                                        </p:attrNameLst>
                                      </p:cBhvr>
                                      <p:to>
                                        <p:strVal val="visible"/>
                                      </p:to>
                                    </p:set>
                                    <p:animEffect transition="in" filter="fade">
                                      <p:cBhvr>
                                        <p:cTn id="13" dur="500"/>
                                        <p:tgtEl>
                                          <p:spTgt spid="3">
                                            <p:bg/>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Effect transition="in" filter="fade">
                                      <p:cBhvr>
                                        <p:cTn id="16" dur="500"/>
                                        <p:tgtEl>
                                          <p:spTgt spid="3">
                                            <p:txEl>
                                              <p:pRg st="0" end="0"/>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fe3f71cd8.fixed?pid=4846c4f68&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3#fe3f71cd8.fixed?pid=4846c4f68&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第一节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植物细胞工程</a:t>
            </a:r>
            <a:endParaRPr lang="en-US" altLang="zh-CN" sz="4400" dirty="0"/>
          </a:p>
        </p:txBody>
      </p:sp>
      <p:pic>
        <p:nvPicPr>
          <p:cNvPr id="4" name="C_3#fe3f71cd8.fixed?pid=4846c4f68&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fe3f71cd8.fixed?pid=4846c4f68&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43_1#8e0e5b336?pid=fe3f71cd8&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[江苏宿迁2025高二期中]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利用山金柑愈伤组织细胞</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和早花柠檬叶肉细胞</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进行体细胞杂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交可以得到高品质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、抗逆性强的杂种植株。如图是7组杂种植株核</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和线粒体</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来源鉴定的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43_1#8e0e5b336?pid=fe3f71cd8&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963" b="-3491"/>
                </a:stretch>
              </a:blipFill>
            </p:spPr>
            <p:txBody>
              <a:bodyPr/>
              <a:lstStyle/>
              <a:p>
                <a:r>
                  <a:rPr lang="zh-CN" altLang="en-US">
                    <a:noFill/>
                  </a:rPr>
                  <a:t> </a:t>
                </a:r>
              </a:p>
            </p:txBody>
          </p:sp>
        </mc:Fallback>
      </mc:AlternateContent>
      <p:sp>
        <p:nvSpPr>
          <p:cNvPr id="3" name="QC_4_AN.44_1#8e0e5b336.bracket?pid=fe3f71cd8&amp;color=0,0,0&amp;vpa=16&amp;vtp=1"/>
          <p:cNvSpPr/>
          <p:nvPr/>
        </p:nvSpPr>
        <p:spPr>
          <a:xfrm>
            <a:off x="4224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4_BD.43_3#8e0e5b336?htil=1&amp;pid=fe3f71cd8&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1325880" y="2418021"/>
            <a:ext cx="1472184" cy="170992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4_BD.43_4#8e0e5b336?htil=1&amp;pid=fe3f71cd8&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050792" y="2418021"/>
            <a:ext cx="1399032" cy="171907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QC_4_BD.43_5#8e0e5b336?htil=1&amp;pid=fe3f71cd8&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6528816" y="2408877"/>
            <a:ext cx="1819656" cy="172821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7" name="QC_4_BD.43_6#8e0e5b336?htil=1&amp;pid=fe3f71cd8&amp;color=0,0,0&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9354312" y="2418021"/>
            <a:ext cx="1554480" cy="171907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8" name="QC_4_BD.43_7#8e0e5b336.choices?pid=fe3f71cd8&amp;color=0,0,0&amp;vtp=1&amp;bbb=1"/>
          <p:cNvSpPr/>
          <p:nvPr/>
        </p:nvSpPr>
        <p:spPr>
          <a:xfrm>
            <a:off x="722376" y="42757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A.实验过程需严格控制无菌条件，获得的融合原生质体需要放在无菌水中以备进一步筛选</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.可通过观察融合后细胞的颜色进行初步筛选</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.杂种植株将保留山金柑和早花柠檬全部性状并成功表达</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.经过体细胞杂交获得的杂种植株是可育的异源四倍体</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45_1#8e0e5b336?vop=1&amp;pid=fe3f71cd8&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若将融合的原生质体置于无菌水中，由于无细胞壁的限制，原生质体可能会吸水涨破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；愈伤组织无叶绿体，叶肉细胞含有叶绿体，可通过观察叶绿体的有无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，即有无绿色作为初</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步筛选杂种细胞的标志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，B正确；杂种植株的核</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只来自早花柠檬，而线粒体</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只来自山金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，因此不会保留并成功表达山金柑和早花柠檬全部性状，C错误；杂种植株核</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与早花柠檬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完全相同，而早花柠檬属于二倍体生物，故杂种植株应该是二倍体，D错误。</a:t>
                </a:r>
                <a:endParaRPr lang="en-US" altLang="zh-CN" sz="2200" dirty="0"/>
              </a:p>
            </p:txBody>
          </p:sp>
        </mc:Choice>
        <mc:Fallback>
          <p:sp>
            <p:nvSpPr>
              <p:cNvPr id="2" name="QC_4_AS.45_1#8e0e5b336?vop=1&amp;pid=fe3f71cd8&amp;color=0,0,0&amp;vtp=1&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rotWithShape="1">
                <a:blip r:embed="rId1"/>
                <a:stretch>
                  <a:fillRect l="-4" t="-20" r="-402" b="-20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BD.46_1#2ba26c6aa?pid=fe3f71cd8&amp;color=0,0,0&amp;vtp=1&amp;bt=1&amp;bbb=1&amp;hb=1"/>
              <p:cNvSpPr/>
              <p:nvPr/>
            </p:nvSpPr>
            <p:spPr>
              <a:xfrm>
                <a:off x="722376" y="972000"/>
                <a:ext cx="10753344" cy="2685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[广东部分高中2025高二联考]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草药红景天体内的次生代谢物红景天苷</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Sal</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具有重要药用价值，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红景天苷可明显改善认知功能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。由于有草药供应不足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，科研人员研究了不同光照条件对红景天愈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伤组织生长和</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Sal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产生的影响，旨在寻找提高红景天体外培养产量的新途径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。研究人员首先取红景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天叶片诱导出愈伤组织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，过程如图1所示，随后分别在红光、蓝光、绿光、</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RGB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光（红、绿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、蓝</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混合光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）和白光的不同光照条件下培养红景天愈伤组织，并定期统计，结果如图2所示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。回答下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列问题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O_4_BD.46_1#2ba26c6aa?pid=fe3f71cd8&amp;color=0,0,0&amp;vtp=1&amp;bt=1&amp;bbb=1&amp;hb=1"/>
              <p:cNvSpPr>
                <a:spLocks noRot="1" noChangeAspect="1" noMove="1" noResize="1" noEditPoints="1" noAdjustHandles="1" noChangeArrowheads="1" noChangeShapeType="1" noTextEdit="1"/>
              </p:cNvSpPr>
              <p:nvPr/>
            </p:nvSpPr>
            <p:spPr>
              <a:xfrm>
                <a:off x="722376" y="972000"/>
                <a:ext cx="10753344" cy="2685034"/>
              </a:xfrm>
              <a:prstGeom prst="rect">
                <a:avLst/>
              </a:prstGeom>
              <a:blipFill rotWithShape="1">
                <a:blip r:embed="rId1"/>
                <a:stretch>
                  <a:fillRect l="-4" t="-17" r="-1376" b="-1677"/>
                </a:stretch>
              </a:blipFill>
            </p:spPr>
            <p:txBody>
              <a:bodyPr/>
              <a:lstStyle/>
              <a:p>
                <a:r>
                  <a:rPr lang="zh-CN" altLang="en-US">
                    <a:noFill/>
                  </a:rPr>
                  <a:t> </a:t>
                </a:r>
              </a:p>
            </p:txBody>
          </p:sp>
        </mc:Fallback>
      </mc:AlternateContent>
      <p:pic>
        <p:nvPicPr>
          <p:cNvPr id="3" name="QO_4_BD.46_3#2ba26c6aa?iti=1&amp;htil=1&amp;pid=fe3f71cd8&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59536" y="3817435"/>
            <a:ext cx="5102352" cy="178308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4_BD.46_4#2ba26c6aa?iti=2&amp;htil=1&amp;pid=fe3f71cd8&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178040" y="3790003"/>
            <a:ext cx="3209544" cy="181051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O_4_BD.46_5#2ba26c6aa?iti=1&amp;htil=1&amp;pid=fe3f71cd8&amp;color=0,0,0&amp;vtp=1&amp;bbb=1"/>
          <p:cNvSpPr/>
          <p:nvPr/>
        </p:nvSpPr>
        <p:spPr>
          <a:xfrm>
            <a:off x="3180524" y="5727515"/>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6" name="QO_4_BD.46_6#2ba26c6aa?iti=2&amp;htil=1&amp;pid=fe3f71cd8&amp;color=0,0,0&amp;vtp=1&amp;bbb=1"/>
          <p:cNvSpPr/>
          <p:nvPr/>
        </p:nvSpPr>
        <p:spPr>
          <a:xfrm>
            <a:off x="8552624" y="5727515"/>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p:spTree>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47_1#884d0a0e9?pid=2ba26c6aa&amp;color=0,0,0&amp;vtp=1&amp;bt=1&amp;bbb=1&amp;hb=1"/>
              <p:cNvSpPr/>
              <p:nvPr/>
            </p:nvSpPr>
            <p:spPr>
              <a:xfrm>
                <a:off x="722376" y="969264"/>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）外植体诱导形成愈伤组织的过程称为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欲利用植物细胞培养获得大量的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Sal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红景天的外植体培育到愈伤组织阶段，原因是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5_BD.47_1#884d0a0e9?pid=2ba26c6aa&amp;color=0,0,0&amp;vtp=1&amp;bt=1&amp;bbb=1&amp;hb=1"/>
              <p:cNvSpPr>
                <a:spLocks noRot="1" noChangeAspect="1" noMove="1" noResize="1" noEditPoints="1" noAdjustHandles="1" noChangeArrowheads="1" noChangeShapeType="1" noTextEdit="1"/>
              </p:cNvSpPr>
              <p:nvPr/>
            </p:nvSpPr>
            <p:spPr>
              <a:xfrm>
                <a:off x="722376" y="969264"/>
                <a:ext cx="10753344" cy="843153"/>
              </a:xfrm>
              <a:prstGeom prst="rect">
                <a:avLst/>
              </a:prstGeom>
              <a:blipFill rotWithShape="1">
                <a:blip r:embed="rId1"/>
                <a:stretch>
                  <a:fillRect l="-4" t="-30" r="-30" b="-5407"/>
                </a:stretch>
              </a:blipFill>
            </p:spPr>
            <p:txBody>
              <a:bodyPr/>
              <a:lstStyle/>
              <a:p>
                <a:r>
                  <a:rPr lang="zh-CN" altLang="en-US">
                    <a:noFill/>
                  </a:rPr>
                  <a:t> </a:t>
                </a:r>
              </a:p>
            </p:txBody>
          </p:sp>
        </mc:Fallback>
      </mc:AlternateContent>
      <p:sp>
        <p:nvSpPr>
          <p:cNvPr id="3" name="QB_5_AN.48_1#884d0a0e9.blank?pid=2ba26c6aa&amp;color=0,0,0&amp;vpa=17&amp;vtp=1&amp;bbb=1"/>
          <p:cNvSpPr/>
          <p:nvPr/>
        </p:nvSpPr>
        <p:spPr>
          <a:xfrm>
            <a:off x="5453126" y="931164"/>
            <a:ext cx="94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脱分化</a:t>
            </a:r>
            <a:endParaRPr lang="en-US" altLang="zh-CN" sz="2000" dirty="0"/>
          </a:p>
        </p:txBody>
      </p:sp>
      <p:sp>
        <p:nvSpPr>
          <p:cNvPr id="4" name="QB_5_AN.49_1#884d0a0e9.blank?pid=2ba26c6aa&amp;color=0,0,0&amp;vpa=18&amp;vtp=1&amp;bbb=1"/>
          <p:cNvSpPr/>
          <p:nvPr/>
        </p:nvSpPr>
        <p:spPr>
          <a:xfrm>
            <a:off x="5811901" y="1369314"/>
            <a:ext cx="4756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愈伤组织具有较高的细胞分裂和代谢活性</a:t>
            </a:r>
            <a:endParaRPr lang="en-US" altLang="zh-CN" sz="2000" dirty="0"/>
          </a:p>
        </p:txBody>
      </p:sp>
      <mc:AlternateContent xmlns:mc="http://schemas.openxmlformats.org/markup-compatibility/2006">
        <mc:Choice xmlns:a14="http://schemas.microsoft.com/office/drawing/2010/main" Requires="a14">
          <p:sp>
            <p:nvSpPr>
              <p:cNvPr id="5" name="QB_5_AS.50_1#884d0a0e9?vop=1&amp;pid=2ba26c6aa&amp;color=0,0,0&amp;vtp=1&amp;bbb=1&amp;hb=1"/>
              <p:cNvSpPr/>
              <p:nvPr/>
            </p:nvSpPr>
            <p:spPr>
              <a:xfrm>
                <a:off x="722376" y="1920367"/>
                <a:ext cx="10753344" cy="17960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愈伤组织诱导是指将植物的外植体（如叶片、茎段等）在特定的培养基和激素条件下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导其细胞脱分化并形成未分化的细胞团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（愈伤组织）的过程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；愈伤组织具有较高的细胞分裂和代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谢活性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，能够大量合成次生代谢物，如红景天苷</a:t>
                </a:r>
                <a14:m>
                  <m:oMath xmlns:m="http://schemas.openxmlformats.org/officeDocument/2006/math">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Sal</m:t>
                    </m:r>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，因此是植物细胞培养中获取次生代谢物的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关键阶段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5" name="QB_5_AS.50_1#884d0a0e9?vop=1&amp;pid=2ba26c6aa&amp;color=0,0,0&amp;vtp=1&amp;bbb=1&amp;hb=1"/>
              <p:cNvSpPr>
                <a:spLocks noRot="1" noChangeAspect="1" noMove="1" noResize="1" noEditPoints="1" noAdjustHandles="1" noChangeArrowheads="1" noChangeShapeType="1" noTextEdit="1"/>
              </p:cNvSpPr>
              <p:nvPr/>
            </p:nvSpPr>
            <p:spPr>
              <a:xfrm>
                <a:off x="722376" y="1920367"/>
                <a:ext cx="10753344" cy="1796034"/>
              </a:xfrm>
              <a:prstGeom prst="rect">
                <a:avLst/>
              </a:prstGeom>
              <a:blipFill rotWithShape="1">
                <a:blip r:embed="rId2"/>
                <a:stretch>
                  <a:fillRect l="-4" t="-7" r="-1098" b="-25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3" end="3"/>
                                            </p:txEl>
                                          </p:spTgt>
                                        </p:tgtEl>
                                        <p:attrNameLst>
                                          <p:attrName>style.visibility</p:attrName>
                                        </p:attrNameLst>
                                      </p:cBhvr>
                                      <p:to>
                                        <p:strVal val="visible"/>
                                      </p:to>
                                    </p:set>
                                    <p:animEffect transition="in" filter="fade">
                                      <p:cBhvr>
                                        <p:cTn id="35"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0bcf6fa2e?pid=5d98401f9&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[江苏苏州2025高二月考]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下列有关植物细胞全能性的说法，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0bcf6fa2e.bracket?pid=5d98401f9&amp;color=0,0,0&amp;vpa=1&amp;vtp=1"/>
          <p:cNvSpPr/>
          <p:nvPr/>
        </p:nvSpPr>
        <p:spPr>
          <a:xfrm>
            <a:off x="8880539" y="9692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1_2#0bcf6fa2e.choices?pid=5d98401f9&amp;color=0,0,0&amp;vtp=1&amp;bbb=1"/>
          <p:cNvSpPr/>
          <p:nvPr/>
        </p:nvSpPr>
        <p:spPr>
          <a:xfrm>
            <a:off x="722376" y="143649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A.高度分化的植物体细胞具有全能性，而配子不能表现出全能性</a:t>
            </a:r>
            <a:endParaRPr lang="en-US" altLang="zh-CN" sz="2000" dirty="0"/>
          </a:p>
          <a:p>
            <a:pPr latinLnBrk="1">
              <a:lnSpc>
                <a:spcPts val="37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.植物体细胞具有发育成完整个体所需的全部基因，因此高度分化的植物细胞随时能表现出全能性</a:t>
            </a:r>
            <a:endParaRPr lang="en-US" altLang="zh-CN" sz="2000" spc="-5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.在植物的生长发育过程中，并不是所有的细胞都表现出全能性</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.将花粉培育成单倍体植株、玉米种子发育成完整植株这两个过程均体现了细胞的全能性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51_1#c13556218?pid=2ba26c6aa&amp;color=0,0,0&amp;vtp=1&amp;bt=1&amp;bbb=1&amp;hb=1"/>
              <p:cNvSpPr/>
              <p:nvPr/>
            </p:nvSpPr>
            <p:spPr>
              <a:xfrm>
                <a:off x="722376" y="969265"/>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（2）植物细胞培养利用的培养基中应添加一定浓度的蔗糖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，其目的是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相比于直接从植物中提取</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Sal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，利用细胞产物工厂化生产的优势除产量更高外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，还有</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答两点）等。</a:t>
                </a:r>
                <a:endParaRPr lang="en-US" altLang="zh-CN" sz="2000" dirty="0"/>
              </a:p>
            </p:txBody>
          </p:sp>
        </mc:Choice>
        <mc:Fallback>
          <p:sp>
            <p:nvSpPr>
              <p:cNvPr id="2" name="QB_5_BD.51_1#c13556218?pid=2ba26c6aa&amp;color=0,0,0&amp;vtp=1&amp;bt=1&amp;bbb=1&amp;hb=1"/>
              <p:cNvSpPr>
                <a:spLocks noRot="1" noChangeAspect="1" noMove="1" noResize="1" noEditPoints="1" noAdjustHandles="1" noChangeArrowheads="1" noChangeShapeType="1" noTextEdit="1"/>
              </p:cNvSpPr>
              <p:nvPr/>
            </p:nvSpPr>
            <p:spPr>
              <a:xfrm>
                <a:off x="722376" y="969265"/>
                <a:ext cx="10753344" cy="1300353"/>
              </a:xfrm>
              <a:prstGeom prst="rect">
                <a:avLst/>
              </a:prstGeom>
              <a:blipFill rotWithShape="1">
                <a:blip r:embed="rId1"/>
                <a:stretch>
                  <a:fillRect l="-4" t="-20" r="-1789" b="-3506"/>
                </a:stretch>
              </a:blipFill>
            </p:spPr>
            <p:txBody>
              <a:bodyPr/>
              <a:lstStyle/>
              <a:p>
                <a:r>
                  <a:rPr lang="zh-CN" altLang="en-US">
                    <a:noFill/>
                  </a:rPr>
                  <a:t> </a:t>
                </a:r>
              </a:p>
            </p:txBody>
          </p:sp>
        </mc:Fallback>
      </mc:AlternateContent>
      <p:sp>
        <p:nvSpPr>
          <p:cNvPr id="3" name="QB_5_AN.52_1#c13556218.blank?pid=2ba26c6aa&amp;color=0,0,0&amp;vpa=19&amp;vtp=1&amp;bbb=1"/>
          <p:cNvSpPr/>
          <p:nvPr/>
        </p:nvSpPr>
        <p:spPr>
          <a:xfrm>
            <a:off x="8501126" y="931165"/>
            <a:ext cx="2724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提供营养和维持渗透压</a:t>
            </a:r>
            <a:endParaRPr lang="en-US" altLang="zh-CN" sz="2000" dirty="0"/>
          </a:p>
        </p:txBody>
      </p:sp>
      <p:sp>
        <p:nvSpPr>
          <p:cNvPr id="4" name="QB_5_AN.53_1#c13556218.blank?pid=2ba26c6aa&amp;color=0,0,0&amp;vpa=20&amp;vtp=1&amp;bbb=1&amp;hb=1"/>
          <p:cNvSpPr/>
          <p:nvPr/>
        </p:nvSpPr>
        <p:spPr>
          <a:xfrm>
            <a:off x="722377" y="1388365"/>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生产周期短、</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不受季节和气候影响</a:t>
            </a:r>
            <a:endParaRPr lang="en-US" altLang="zh-CN" sz="2000" dirty="0"/>
          </a:p>
        </p:txBody>
      </p:sp>
      <mc:AlternateContent xmlns:mc="http://schemas.openxmlformats.org/markup-compatibility/2006">
        <mc:Choice xmlns:a14="http://schemas.microsoft.com/office/drawing/2010/main" Requires="a14">
          <p:sp>
            <p:nvSpPr>
              <p:cNvPr id="5" name="QB_5_AS.54_1#c13556218?vop=1&amp;pid=2ba26c6aa&amp;color=0,0,0&amp;vtp=1&amp;bbb=1&amp;hb=1"/>
              <p:cNvSpPr/>
              <p:nvPr/>
            </p:nvSpPr>
            <p:spPr>
              <a:xfrm>
                <a:off x="722376" y="2377567"/>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植物细胞培养利用的培养基中应添加一定浓度的蔗糖，可以提供营养物质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，并能够维持渗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透压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；相比于直接从植物中提取</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Sal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，利用细胞产物工厂化生产的优势除产量更高外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，还有生产周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、不受季节和气候影响等。</a:t>
                </a:r>
                <a:endParaRPr lang="en-US" altLang="zh-CN" sz="2200" dirty="0"/>
              </a:p>
            </p:txBody>
          </p:sp>
        </mc:Choice>
        <mc:Fallback>
          <p:sp>
            <p:nvSpPr>
              <p:cNvPr id="5" name="QB_5_AS.54_1#c13556218?vop=1&amp;pid=2ba26c6aa&amp;color=0,0,0&amp;vtp=1&amp;bbb=1&amp;hb=1"/>
              <p:cNvSpPr>
                <a:spLocks noRot="1" noChangeAspect="1" noMove="1" noResize="1" noEditPoints="1" noAdjustHandles="1" noChangeArrowheads="1" noChangeShapeType="1" noTextEdit="1"/>
              </p:cNvSpPr>
              <p:nvPr/>
            </p:nvSpPr>
            <p:spPr>
              <a:xfrm>
                <a:off x="722376" y="2377567"/>
                <a:ext cx="10753344" cy="1326134"/>
              </a:xfrm>
              <a:prstGeom prst="rect">
                <a:avLst/>
              </a:prstGeom>
              <a:blipFill rotWithShape="1">
                <a:blip r:embed="rId2"/>
                <a:stretch>
                  <a:fillRect l="-4" t="-10" r="-1004" b="-34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1" end="1"/>
                                            </p:txEl>
                                          </p:spTgt>
                                        </p:tgtEl>
                                        <p:attrNameLst>
                                          <p:attrName>style.visibility</p:attrName>
                                        </p:attrNameLst>
                                      </p:cBhvr>
                                      <p:to>
                                        <p:strVal val="visible"/>
                                      </p:to>
                                    </p:set>
                                    <p:animEffect transition="in" filter="fade">
                                      <p:cBhvr>
                                        <p:cTn id="32" dur="500"/>
                                        <p:tgtEl>
                                          <p:spTgt spid="5">
                                            <p:txEl>
                                              <p:pRg st="1" end="1"/>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2" end="2"/>
                                            </p:txEl>
                                          </p:spTgt>
                                        </p:tgtEl>
                                        <p:attrNameLst>
                                          <p:attrName>style.visibility</p:attrName>
                                        </p:attrNameLst>
                                      </p:cBhvr>
                                      <p:to>
                                        <p:strVal val="visible"/>
                                      </p:to>
                                    </p:set>
                                    <p:animEffect transition="in" filter="fade">
                                      <p:cBhvr>
                                        <p:cTn id="35"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55_1#0ad3667ff?pid=2ba26c6aa&amp;color=0,0,0&amp;vtp=1&amp;bt=1&amp;bbb=1&amp;hb=1"/>
              <p:cNvSpPr/>
              <p:nvPr/>
            </p:nvSpPr>
            <p:spPr>
              <a:xfrm>
                <a:off x="722376" y="969265"/>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（3）据图2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实验结果可知，</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下最有利于</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Sal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积累。科研人员欲探索</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Sal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联合胰岛素对高糖培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养海马神经元凋亡的影响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，实验选择新生大鼠的海马神经元进行体外培养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，取含有等量细胞的细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胞悬液</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加入细胞培养板中，定期更换培养基，实验结果如图3。除正常对照组外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，其他组的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培养基中需要添加葡萄糖创造</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，比较高糖组和</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Sal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，可得出的结论是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5_BD.55_1#0ad3667ff?pid=2ba26c6aa&amp;color=0,0,0&amp;vtp=1&amp;bt=1&amp;bbb=1&amp;hb=1"/>
              <p:cNvSpPr>
                <a:spLocks noRot="1" noChangeAspect="1" noMove="1" noResize="1" noEditPoints="1" noAdjustHandles="1" noChangeArrowheads="1" noChangeShapeType="1" noTextEdit="1"/>
              </p:cNvSpPr>
              <p:nvPr/>
            </p:nvSpPr>
            <p:spPr>
              <a:xfrm>
                <a:off x="722376" y="969265"/>
                <a:ext cx="10753344" cy="2214753"/>
              </a:xfrm>
              <a:prstGeom prst="rect">
                <a:avLst/>
              </a:prstGeom>
              <a:blipFill rotWithShape="1">
                <a:blip r:embed="rId1"/>
                <a:stretch>
                  <a:fillRect l="-4" t="-12" r="-986" b="-2059"/>
                </a:stretch>
              </a:blipFill>
            </p:spPr>
            <p:txBody>
              <a:bodyPr/>
              <a:lstStyle/>
              <a:p>
                <a:r>
                  <a:rPr lang="zh-CN" altLang="en-US">
                    <a:noFill/>
                  </a:rPr>
                  <a:t> </a:t>
                </a:r>
              </a:p>
            </p:txBody>
          </p:sp>
        </mc:Fallback>
      </mc:AlternateContent>
      <p:sp>
        <p:nvSpPr>
          <p:cNvPr id="3" name="QB_5_AN.56_1#0ad3667ff.blank?pid=2ba26c6aa&amp;color=0,0,0&amp;vpa=21&amp;vtp=1&amp;bbb=1"/>
          <p:cNvSpPr/>
          <p:nvPr/>
        </p:nvSpPr>
        <p:spPr>
          <a:xfrm>
            <a:off x="3824351" y="931165"/>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蓝光</a:t>
            </a:r>
            <a:endParaRPr lang="en-US" altLang="zh-CN" sz="2000" dirty="0"/>
          </a:p>
        </p:txBody>
      </p:sp>
      <p:sp>
        <p:nvSpPr>
          <p:cNvPr id="4" name="QB_5_AN.57_1#0ad3667ff.blank?pid=2ba26c6aa&amp;color=0,0,0&amp;vpa=22&amp;vtp=1&amp;bbb=1"/>
          <p:cNvSpPr/>
          <p:nvPr/>
        </p:nvSpPr>
        <p:spPr>
          <a:xfrm>
            <a:off x="4033901" y="2302765"/>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高糖</a:t>
            </a:r>
            <a:endParaRPr lang="en-US" altLang="zh-CN" sz="2000" dirty="0"/>
          </a:p>
        </p:txBody>
      </p:sp>
      <mc:AlternateContent xmlns:mc="http://schemas.openxmlformats.org/markup-compatibility/2006">
        <mc:Choice xmlns:a14="http://schemas.microsoft.com/office/drawing/2010/main" Requires="a14">
          <p:sp>
            <p:nvSpPr>
              <p:cNvPr id="5" name="QB_5_AN.59_1#0ad3667ff.blank?pid=2ba26c6aa&amp;color=0,0,0&amp;vpa=23&amp;vtp=1&amp;bbb=1&amp;hb=1"/>
              <p:cNvSpPr/>
              <p:nvPr/>
            </p:nvSpPr>
            <p:spPr>
              <a:xfrm>
                <a:off x="722377" y="2302765"/>
                <a:ext cx="10749631" cy="865759"/>
              </a:xfrm>
              <a:prstGeom prst="rect">
                <a:avLst/>
              </a:prstGeom>
              <a:noFill/>
            </p:spPr>
            <p:txBody>
              <a:bodyPr wrap="none" lIns="0" tIns="0" rIns="0" bIns="0" rtlCol="0" anchor="t"/>
              <a:lstStyle/>
              <a:p>
                <a:pPr latinLnBrk="1">
                  <a:lnSpc>
                    <a:spcPts val="3565"/>
                  </a:lnSpc>
                </a:pPr>
                <a:r>
                  <a:rPr lang="en-US" altLang="zh-CN" sz="2000" b="1"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14:m>
                  <m:oMath xmlns:m="http://schemas.openxmlformats.org/officeDocument/2006/math">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𝐒𝐚𝐥</m:t>
                    </m:r>
                  </m:oMath>
                </a14:m>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能够显著</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65"/>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抑制高糖诱导的神经元凋亡</a:t>
                </a:r>
                <a:endParaRPr lang="en-US" altLang="zh-CN" sz="100" dirty="0"/>
              </a:p>
            </p:txBody>
          </p:sp>
        </mc:Choice>
        <mc:Fallback>
          <p:sp>
            <p:nvSpPr>
              <p:cNvPr id="5" name="QB_5_AN.59_1#0ad3667ff.blank?pid=2ba26c6aa&amp;color=0,0,0&amp;vpa=23&amp;vtp=1&amp;bbb=1&amp;hb=1"/>
              <p:cNvSpPr>
                <a:spLocks noRot="1" noChangeAspect="1" noMove="1" noResize="1" noEditPoints="1" noAdjustHandles="1" noChangeArrowheads="1" noChangeShapeType="1" noTextEdit="1"/>
              </p:cNvSpPr>
              <p:nvPr/>
            </p:nvSpPr>
            <p:spPr>
              <a:xfrm>
                <a:off x="722377" y="2302765"/>
                <a:ext cx="10749631" cy="865759"/>
              </a:xfrm>
              <a:prstGeom prst="rect">
                <a:avLst/>
              </a:prstGeom>
              <a:blipFill rotWithShape="1">
                <a:blip r:embed="rId2"/>
                <a:stretch>
                  <a:fillRect l="-4" t="-29" r="1" b="-4562"/>
                </a:stretch>
              </a:blipFill>
            </p:spPr>
            <p:txBody>
              <a:bodyPr/>
              <a:lstStyle/>
              <a:p>
                <a:r>
                  <a:rPr lang="zh-CN" altLang="en-US">
                    <a:noFill/>
                  </a:rPr>
                  <a:t> </a:t>
                </a:r>
              </a:p>
            </p:txBody>
          </p:sp>
        </mc:Fallback>
      </mc:AlternateContent>
      <p:pic>
        <p:nvPicPr>
          <p:cNvPr id="6" name="QB_5_BD.58_1#0ad3667ff?iti=3&amp;pid=2ba26c6aa&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813048" y="3321050"/>
            <a:ext cx="4572000" cy="135331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7" name="QB_5_BD.58_2#0ad3667ff?iti=3&amp;pid=2ba26c6aa&amp;color=0,0,0&amp;vtp=1&amp;bbb=1"/>
          <p:cNvSpPr/>
          <p:nvPr/>
        </p:nvSpPr>
        <p:spPr>
          <a:xfrm>
            <a:off x="5868860" y="4801362"/>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图3</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AS.60_1#0ad3667ff?vop=1&amp;pid=2ba26c6aa&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结合图2可知，蓝光处理下的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Sal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积累量最大，说明蓝光最有利于</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Sal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的合成；分析题意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实验目的是探索</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Sal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联合胰岛素对高糖培养海马神经元凋亡的影响，故实验组应创造高糖环境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高糖环境下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，海马神经元容易发生凋亡，而</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Sal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能够显著抑制这种凋亡，表明</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Sal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具有保护神经元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免受高糖损伤的作用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2" name="QB_5_AS.60_1#0ad3667ff?vop=1&amp;pid=2ba26c6aa&amp;color=0,0,0&amp;vtp=1&amp;bt=1&amp;bbb=1&amp;hb=1"/>
              <p:cNvSpPr>
                <a:spLocks noRot="1" noChangeAspect="1" noMove="1" noResize="1" noEditPoints="1" noAdjustHandles="1" noChangeArrowheads="1" noChangeShapeType="1" noTextEdit="1"/>
              </p:cNvSpPr>
              <p:nvPr/>
            </p:nvSpPr>
            <p:spPr>
              <a:xfrm>
                <a:off x="722376" y="972000"/>
                <a:ext cx="10753344" cy="1783334"/>
              </a:xfrm>
              <a:prstGeom prst="rect">
                <a:avLst/>
              </a:prstGeom>
              <a:blipFill rotWithShape="1">
                <a:blip r:embed="rId1"/>
                <a:stretch>
                  <a:fillRect l="-4" t="-25" r="-1004" b="-25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_1#0bcf6fa2e?vop=1&amp;pid=5d98401f9&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配子也具有发育成完整个体所必需的全部基因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，花药离体培养证明植物的配子也能表现出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全能性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，A错误；植物体细胞具有发育成完整个体所需的全部基因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，但高度分化的植物细胞只有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在离体状态下才可能表现出全能性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，B错误；在植物的生长发育过程中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，并不是所有的细胞都表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现出全能性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，如高度分化的细胞没有表现出全能性，C正确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；将花粉培育成单倍体植株体现了细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胞的全能性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，但玉米种子中有植物体的幼体，发育成完整植株不能体现细胞的全能性，D错误。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EX.4_1#0bcf6fa2e?vop=1&amp;pid=5d98401f9&amp;color=0,0,0&amp;vtp=1&amp;bt=1&amp;bbb=1&amp;hb=1"/>
              <p:cNvSpPr/>
              <p:nvPr/>
            </p:nvSpPr>
            <p:spPr>
              <a:xfrm>
                <a:off x="722376" y="972000"/>
                <a:ext cx="10753344" cy="36502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细胞的全能性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1）概念：细胞的全能性是指细胞经分裂和分化后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，仍然具有产生完整生物体或分化成其他各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种细胞的潜能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2）细胞具有全能性的原因：细胞含有本物种全套的遗传信息。</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3）细胞全能性的大小：受精卵</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干细胞</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生殖细胞</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体细胞。分化程度越高的细胞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能性通常越小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4）高度分化的植物细胞表现出全能性的条件：离体、适宜的营养条件、适宜的环境条件。</a:t>
                </a:r>
                <a:endParaRPr lang="en-US" altLang="zh-CN" sz="2000" dirty="0"/>
              </a:p>
            </p:txBody>
          </p:sp>
        </mc:Choice>
        <mc:Fallback>
          <p:sp>
            <p:nvSpPr>
              <p:cNvPr id="2" name="QC_5_EX.4_1#0bcf6fa2e?vop=1&amp;pid=5d98401f9&amp;color=0,0,0&amp;vtp=1&amp;bt=1&amp;bbb=1&amp;hb=1"/>
              <p:cNvSpPr>
                <a:spLocks noRot="1" noChangeAspect="1" noMove="1" noResize="1" noEditPoints="1" noAdjustHandles="1" noChangeArrowheads="1" noChangeShapeType="1" noTextEdit="1"/>
              </p:cNvSpPr>
              <p:nvPr/>
            </p:nvSpPr>
            <p:spPr>
              <a:xfrm>
                <a:off x="722376" y="972000"/>
                <a:ext cx="10753344" cy="3650234"/>
              </a:xfrm>
              <a:prstGeom prst="rect">
                <a:avLst/>
              </a:prstGeom>
              <a:blipFill rotWithShape="1">
                <a:blip r:embed="rId1"/>
                <a:stretch>
                  <a:fillRect l="-4" t="-12" b="-123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5_1#6e3213619?pid=f6d7a2c95&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[湖北武汉部分重点高中2024高二联考]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为探究矮牵牛原生质体的培养条件和植株再生能力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研究小组的实验过程如图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6_1#6e3213619.bracket?pid=f6d7a2c95&amp;color=0,0,0&amp;vpa=2&amp;vtp=1"/>
          <p:cNvSpPr/>
          <p:nvPr/>
        </p:nvSpPr>
        <p:spPr>
          <a:xfrm>
            <a:off x="6002401" y="14101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5_BD.5_2#6e3213619?htil=1&amp;pid=f6d7a2c95&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175392" y="1951677"/>
            <a:ext cx="5239512" cy="187452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5_3#6e3213619.choices?htil=1&amp;pid=f6d7a2c95&amp;color=0,0,0&amp;vtp=1&amp;bbb=1&amp;hb=1"/>
          <p:cNvSpPr/>
          <p:nvPr/>
        </p:nvSpPr>
        <p:spPr>
          <a:xfrm>
            <a:off x="722376" y="1876874"/>
            <a:ext cx="5376672" cy="2710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A.过程①获得的原生质体由细胞膜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、液泡膜以及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这两层膜之间的细胞质组成</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.获取的原生质体不宜悬浮在低渗溶液中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止其吸水涨破</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.过程②需提高生长素的比例以促进芽的分化</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.过程③需用秋水仙素处理诱导细胞壁再生</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7_1#6e3213619?vop=1&amp;pid=f6d7a2c95&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原生质层是由细胞膜、液泡膜以及这两层膜之间的细胞质组成，过程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①获得的原生质体是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植物细胞去除了细胞壁后的结构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，A错误；获取的原生质体不宜悬浮在低渗溶液中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，以防止其吸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水涨破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，B正确；过程②为诱导芽分化，需要适当提高细胞分裂素的比例，C错误；过程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③表示诱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导根的分化形成幼苗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，在此之前细胞壁已经形成，且秋水仙素不能诱导细胞壁再生，D错误。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8_1#61053c840?pid=f6d7a2c95&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[辽宁鞍山2025高二期末]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甜叶菊为多年生菊科草本植物，所含甜菊苷的甜度是蔗糖的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300倍左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，现在使用的甜菊苷，就是以甜叶菊的外植体为原料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，运用如下现代生物技术提取而成的一种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纯天然的热量低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、甜度高的新型高档甜味剂。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pic>
        <p:nvPicPr>
          <p:cNvPr id="3" name="QC_5_BD.8_2#61053c840?pid=f6d7a2c95&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670048" y="2408877"/>
            <a:ext cx="6848856" cy="90525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5_AN.9_1#61053c840.bracket?pid=f6d7a2c95&amp;color=0,0,0&amp;vpa=3&amp;vtp=1"/>
          <p:cNvSpPr/>
          <p:nvPr/>
        </p:nvSpPr>
        <p:spPr>
          <a:xfrm>
            <a:off x="8034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5" name="QC_5_BD.8_3#61053c840.choices?pid=f6d7a2c95&amp;color=0,0,0&amp;vtp=1&amp;bbb=1"/>
          <p:cNvSpPr/>
          <p:nvPr/>
        </p:nvSpPr>
        <p:spPr>
          <a:xfrm>
            <a:off x="722376" y="34502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A.植物组织培养过程中，决定其生长发育方向的关键激素是赤霉素和细胞分裂素</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.外植体消毒时，采用酒精消毒并冲洗后，用次氯酸钠溶液再次消毒并冲洗</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.过程①需要给予适宜光照，而过程②不需要</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.通过植物组织培养快速繁殖甜叶菊植株依据的原理是有丝分裂</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0_1#61053c840?vop=1&amp;pid=f6d7a2c95&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植物组织培养过程中，决定其生长发育方向的关键激素是生长素和细胞分裂素，A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外植体消毒时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，采用酒精消毒并用无菌水冲洗后，用次氯酸钠溶液再次消毒并冲洗，B正确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①脱分化形成愈伤组织，一般不需要光照，过程②再分化需要给予适宜光照，C错误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物组织培养快速繁殖甜叶菊植株依据的原理是植物细胞的全能性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6555</Words>
  <Application>WPS 演示</Application>
  <PresentationFormat>宽屏</PresentationFormat>
  <Paragraphs>349</Paragraphs>
  <Slides>32</Slides>
  <Notes>33</Notes>
  <HiddenSlides>0</HiddenSlides>
  <MMClips>0</MMClips>
  <ScaleCrop>false</ScaleCrop>
  <HeadingPairs>
    <vt:vector size="6" baseType="variant">
      <vt:variant>
        <vt:lpstr>已用的字体</vt:lpstr>
      </vt:variant>
      <vt:variant>
        <vt:i4>22</vt:i4>
      </vt:variant>
      <vt:variant>
        <vt:lpstr>主题</vt:lpstr>
      </vt:variant>
      <vt:variant>
        <vt:i4>1</vt:i4>
      </vt:variant>
      <vt:variant>
        <vt:lpstr>幻灯片标题</vt:lpstr>
      </vt:variant>
      <vt:variant>
        <vt:i4>32</vt:i4>
      </vt:variant>
    </vt:vector>
  </HeadingPairs>
  <TitlesOfParts>
    <vt:vector size="55"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Cambria Math</vt:lpstr>
      <vt:lpstr>Cambria Math</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青青园中葵</cp:lastModifiedBy>
  <cp:revision>4</cp:revision>
  <dcterms:created xsi:type="dcterms:W3CDTF">2025-10-22T08:39:00Z</dcterms:created>
  <dcterms:modified xsi:type="dcterms:W3CDTF">2025-10-31T10:21:24Z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0F9ECFD722244F54B69307E86E548AA7_12</vt:lpwstr>
  </property>
  <property fmtid="{D5CDD505-2E9C-101B-9397-08002B2CF9AE}" pid="3" name="KSOProductBuildVer">
    <vt:lpwstr>2052-12.1.0.23125</vt:lpwstr>
  </property>
</Properties>
</file>